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84"/>
  </p:notesMasterIdLst>
  <p:handoutMasterIdLst>
    <p:handoutMasterId r:id="rId85"/>
  </p:handoutMasterIdLst>
  <p:sldIdLst>
    <p:sldId id="1740" r:id="rId2"/>
    <p:sldId id="1741" r:id="rId3"/>
    <p:sldId id="1859" r:id="rId4"/>
    <p:sldId id="1699" r:id="rId5"/>
    <p:sldId id="1751" r:id="rId6"/>
    <p:sldId id="1752" r:id="rId7"/>
    <p:sldId id="1574" r:id="rId8"/>
    <p:sldId id="1575" r:id="rId9"/>
    <p:sldId id="1746" r:id="rId10"/>
    <p:sldId id="1748" r:id="rId11"/>
    <p:sldId id="1747" r:id="rId12"/>
    <p:sldId id="1568" r:id="rId13"/>
    <p:sldId id="1719" r:id="rId14"/>
    <p:sldId id="1749" r:id="rId15"/>
    <p:sldId id="1578" r:id="rId16"/>
    <p:sldId id="1861" r:id="rId17"/>
    <p:sldId id="1860" r:id="rId18"/>
    <p:sldId id="1579" r:id="rId19"/>
    <p:sldId id="1580" r:id="rId20"/>
    <p:sldId id="1581" r:id="rId21"/>
    <p:sldId id="1750" r:id="rId22"/>
    <p:sldId id="1862" r:id="rId23"/>
    <p:sldId id="1582" r:id="rId24"/>
    <p:sldId id="1583" r:id="rId25"/>
    <p:sldId id="1700" r:id="rId26"/>
    <p:sldId id="1720" r:id="rId27"/>
    <p:sldId id="1569" r:id="rId28"/>
    <p:sldId id="1585" r:id="rId29"/>
    <p:sldId id="1562" r:id="rId30"/>
    <p:sldId id="1564" r:id="rId31"/>
    <p:sldId id="1014" r:id="rId32"/>
    <p:sldId id="1589" r:id="rId33"/>
    <p:sldId id="1590" r:id="rId34"/>
    <p:sldId id="1031" r:id="rId35"/>
    <p:sldId id="1591" r:id="rId36"/>
    <p:sldId id="1702" r:id="rId37"/>
    <p:sldId id="1592" r:id="rId38"/>
    <p:sldId id="1721" r:id="rId39"/>
    <p:sldId id="1594" r:id="rId40"/>
    <p:sldId id="1595" r:id="rId41"/>
    <p:sldId id="1722" r:id="rId42"/>
    <p:sldId id="1576" r:id="rId43"/>
    <p:sldId id="1705" r:id="rId44"/>
    <p:sldId id="989" r:id="rId45"/>
    <p:sldId id="1712" r:id="rId46"/>
    <p:sldId id="1723" r:id="rId47"/>
    <p:sldId id="1709" r:id="rId48"/>
    <p:sldId id="1710" r:id="rId49"/>
    <p:sldId id="1711" r:id="rId50"/>
    <p:sldId id="1598" r:id="rId51"/>
    <p:sldId id="1599" r:id="rId52"/>
    <p:sldId id="1724" r:id="rId53"/>
    <p:sldId id="1714" r:id="rId54"/>
    <p:sldId id="1558" r:id="rId55"/>
    <p:sldId id="1615" r:id="rId56"/>
    <p:sldId id="1715" r:id="rId57"/>
    <p:sldId id="1716" r:id="rId58"/>
    <p:sldId id="1713" r:id="rId59"/>
    <p:sldId id="1609" r:id="rId60"/>
    <p:sldId id="1608" r:id="rId61"/>
    <p:sldId id="1610" r:id="rId62"/>
    <p:sldId id="1618" r:id="rId63"/>
    <p:sldId id="1728" r:id="rId64"/>
    <p:sldId id="1619" r:id="rId65"/>
    <p:sldId id="1726" r:id="rId66"/>
    <p:sldId id="1729" r:id="rId67"/>
    <p:sldId id="1620" r:id="rId68"/>
    <p:sldId id="1730" r:id="rId69"/>
    <p:sldId id="1731" r:id="rId70"/>
    <p:sldId id="1732" r:id="rId71"/>
    <p:sldId id="1621" r:id="rId72"/>
    <p:sldId id="1733" r:id="rId73"/>
    <p:sldId id="1725" r:id="rId74"/>
    <p:sldId id="1612" r:id="rId75"/>
    <p:sldId id="1739" r:id="rId76"/>
    <p:sldId id="1554" r:id="rId77"/>
    <p:sldId id="1734" r:id="rId78"/>
    <p:sldId id="1561" r:id="rId79"/>
    <p:sldId id="1600" r:id="rId80"/>
    <p:sldId id="1736" r:id="rId81"/>
    <p:sldId id="1738" r:id="rId82"/>
    <p:sldId id="1611" r:id="rId83"/>
  </p:sldIdLst>
  <p:sldSz cx="17338675" cy="9753600"/>
  <p:notesSz cx="6797675" cy="9926638"/>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0E0"/>
    <a:srgbClr val="44C6E0"/>
    <a:srgbClr val="003366"/>
    <a:srgbClr val="5D9CC7"/>
    <a:srgbClr val="008000"/>
    <a:srgbClr val="006600"/>
    <a:srgbClr val="339933"/>
    <a:srgbClr val="339966"/>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BC64AA-0F18-405A-AA19-AC3BE062FF3F}" v="1" dt="2024-11-27T15:19:36.7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79" autoAdjust="0"/>
    <p:restoredTop sz="56918" autoAdjust="0"/>
  </p:normalViewPr>
  <p:slideViewPr>
    <p:cSldViewPr snapToGrid="0" showGuides="1">
      <p:cViewPr varScale="1">
        <p:scale>
          <a:sx n="45" d="100"/>
          <a:sy n="45" d="100"/>
        </p:scale>
        <p:origin x="2298" y="66"/>
      </p:cViewPr>
      <p:guideLst>
        <p:guide orient="horz" pos="3072"/>
        <p:guide pos="5461"/>
      </p:guideLst>
    </p:cSldViewPr>
  </p:slideViewPr>
  <p:notesTextViewPr>
    <p:cViewPr>
      <p:scale>
        <a:sx n="1" d="1"/>
        <a:sy n="1" d="1"/>
      </p:scale>
      <p:origin x="0" y="0"/>
    </p:cViewPr>
  </p:notesTextViewPr>
  <p:notesViewPr>
    <p:cSldViewPr snapToGrid="0">
      <p:cViewPr varScale="1">
        <p:scale>
          <a:sx n="90" d="100"/>
          <a:sy n="90" d="100"/>
        </p:scale>
        <p:origin x="375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De Buck" userId="56269b48-6f97-4793-ac00-b6dbb2c9f1bb" providerId="ADAL" clId="{706BA0ED-E5B5-4C7A-B6C5-FB3A19D38F7A}"/>
    <pc:docChg chg="delSld modSld">
      <pc:chgData name="Ann De Buck" userId="56269b48-6f97-4793-ac00-b6dbb2c9f1bb" providerId="ADAL" clId="{706BA0ED-E5B5-4C7A-B6C5-FB3A19D38F7A}" dt="2024-10-29T08:50:36.323" v="72" actId="2696"/>
      <pc:docMkLst>
        <pc:docMk/>
      </pc:docMkLst>
      <pc:sldChg chg="modNotesTx">
        <pc:chgData name="Ann De Buck" userId="56269b48-6f97-4793-ac00-b6dbb2c9f1bb" providerId="ADAL" clId="{706BA0ED-E5B5-4C7A-B6C5-FB3A19D38F7A}" dt="2024-10-29T08:47:41.363" v="42" actId="6549"/>
        <pc:sldMkLst>
          <pc:docMk/>
          <pc:sldMk cId="473262098" sldId="989"/>
        </pc:sldMkLst>
      </pc:sldChg>
      <pc:sldChg chg="modNotesTx">
        <pc:chgData name="Ann De Buck" userId="56269b48-6f97-4793-ac00-b6dbb2c9f1bb" providerId="ADAL" clId="{706BA0ED-E5B5-4C7A-B6C5-FB3A19D38F7A}" dt="2024-10-29T08:46:54.777" v="29" actId="6549"/>
        <pc:sldMkLst>
          <pc:docMk/>
          <pc:sldMk cId="4105682678" sldId="1014"/>
        </pc:sldMkLst>
      </pc:sldChg>
      <pc:sldChg chg="modNotesTx">
        <pc:chgData name="Ann De Buck" userId="56269b48-6f97-4793-ac00-b6dbb2c9f1bb" providerId="ADAL" clId="{706BA0ED-E5B5-4C7A-B6C5-FB3A19D38F7A}" dt="2024-10-29T08:47:05.312" v="32" actId="6549"/>
        <pc:sldMkLst>
          <pc:docMk/>
          <pc:sldMk cId="153564988" sldId="1031"/>
        </pc:sldMkLst>
      </pc:sldChg>
      <pc:sldChg chg="modNotesTx">
        <pc:chgData name="Ann De Buck" userId="56269b48-6f97-4793-ac00-b6dbb2c9f1bb" providerId="ADAL" clId="{706BA0ED-E5B5-4C7A-B6C5-FB3A19D38F7A}" dt="2024-10-29T08:48:32.386" v="52" actId="6549"/>
        <pc:sldMkLst>
          <pc:docMk/>
          <pc:sldMk cId="353112316" sldId="1558"/>
        </pc:sldMkLst>
      </pc:sldChg>
      <pc:sldChg chg="modNotesTx">
        <pc:chgData name="Ann De Buck" userId="56269b48-6f97-4793-ac00-b6dbb2c9f1bb" providerId="ADAL" clId="{706BA0ED-E5B5-4C7A-B6C5-FB3A19D38F7A}" dt="2024-10-29T08:46:48.173" v="27" actId="6549"/>
        <pc:sldMkLst>
          <pc:docMk/>
          <pc:sldMk cId="2687596071" sldId="1562"/>
        </pc:sldMkLst>
      </pc:sldChg>
      <pc:sldChg chg="modNotesTx">
        <pc:chgData name="Ann De Buck" userId="56269b48-6f97-4793-ac00-b6dbb2c9f1bb" providerId="ADAL" clId="{706BA0ED-E5B5-4C7A-B6C5-FB3A19D38F7A}" dt="2024-10-29T08:46:51.407" v="28" actId="6549"/>
        <pc:sldMkLst>
          <pc:docMk/>
          <pc:sldMk cId="2559431971" sldId="1564"/>
        </pc:sldMkLst>
      </pc:sldChg>
      <pc:sldChg chg="modNotesTx">
        <pc:chgData name="Ann De Buck" userId="56269b48-6f97-4793-ac00-b6dbb2c9f1bb" providerId="ADAL" clId="{706BA0ED-E5B5-4C7A-B6C5-FB3A19D38F7A}" dt="2024-10-29T08:31:38.987" v="10" actId="6549"/>
        <pc:sldMkLst>
          <pc:docMk/>
          <pc:sldMk cId="3166889740" sldId="1568"/>
        </pc:sldMkLst>
      </pc:sldChg>
      <pc:sldChg chg="modNotesTx">
        <pc:chgData name="Ann De Buck" userId="56269b48-6f97-4793-ac00-b6dbb2c9f1bb" providerId="ADAL" clId="{706BA0ED-E5B5-4C7A-B6C5-FB3A19D38F7A}" dt="2024-10-29T08:46:42.004" v="25" actId="6549"/>
        <pc:sldMkLst>
          <pc:docMk/>
          <pc:sldMk cId="2590395514" sldId="1569"/>
        </pc:sldMkLst>
      </pc:sldChg>
      <pc:sldChg chg="modNotesTx">
        <pc:chgData name="Ann De Buck" userId="56269b48-6f97-4793-ac00-b6dbb2c9f1bb" providerId="ADAL" clId="{706BA0ED-E5B5-4C7A-B6C5-FB3A19D38F7A}" dt="2024-10-29T08:31:19.832" v="6" actId="6549"/>
        <pc:sldMkLst>
          <pc:docMk/>
          <pc:sldMk cId="2918297970" sldId="1574"/>
        </pc:sldMkLst>
      </pc:sldChg>
      <pc:sldChg chg="modNotesTx">
        <pc:chgData name="Ann De Buck" userId="56269b48-6f97-4793-ac00-b6dbb2c9f1bb" providerId="ADAL" clId="{706BA0ED-E5B5-4C7A-B6C5-FB3A19D38F7A}" dt="2024-10-29T08:31:23.567" v="7" actId="6549"/>
        <pc:sldMkLst>
          <pc:docMk/>
          <pc:sldMk cId="2536416542" sldId="1575"/>
        </pc:sldMkLst>
      </pc:sldChg>
      <pc:sldChg chg="modNotesTx">
        <pc:chgData name="Ann De Buck" userId="56269b48-6f97-4793-ac00-b6dbb2c9f1bb" providerId="ADAL" clId="{706BA0ED-E5B5-4C7A-B6C5-FB3A19D38F7A}" dt="2024-10-29T08:47:34.879" v="40" actId="6549"/>
        <pc:sldMkLst>
          <pc:docMk/>
          <pc:sldMk cId="2701564009" sldId="1576"/>
        </pc:sldMkLst>
      </pc:sldChg>
      <pc:sldChg chg="modNotesTx">
        <pc:chgData name="Ann De Buck" userId="56269b48-6f97-4793-ac00-b6dbb2c9f1bb" providerId="ADAL" clId="{706BA0ED-E5B5-4C7A-B6C5-FB3A19D38F7A}" dt="2024-10-29T08:46:02.279" v="13" actId="6549"/>
        <pc:sldMkLst>
          <pc:docMk/>
          <pc:sldMk cId="769422567" sldId="1578"/>
        </pc:sldMkLst>
      </pc:sldChg>
      <pc:sldChg chg="modNotesTx">
        <pc:chgData name="Ann De Buck" userId="56269b48-6f97-4793-ac00-b6dbb2c9f1bb" providerId="ADAL" clId="{706BA0ED-E5B5-4C7A-B6C5-FB3A19D38F7A}" dt="2024-10-29T08:46:11.243" v="16" actId="6549"/>
        <pc:sldMkLst>
          <pc:docMk/>
          <pc:sldMk cId="3884064772" sldId="1579"/>
        </pc:sldMkLst>
      </pc:sldChg>
      <pc:sldChg chg="modNotesTx">
        <pc:chgData name="Ann De Buck" userId="56269b48-6f97-4793-ac00-b6dbb2c9f1bb" providerId="ADAL" clId="{706BA0ED-E5B5-4C7A-B6C5-FB3A19D38F7A}" dt="2024-10-29T08:46:14.875" v="17" actId="6549"/>
        <pc:sldMkLst>
          <pc:docMk/>
          <pc:sldMk cId="1516958259" sldId="1580"/>
        </pc:sldMkLst>
      </pc:sldChg>
      <pc:sldChg chg="modNotesTx">
        <pc:chgData name="Ann De Buck" userId="56269b48-6f97-4793-ac00-b6dbb2c9f1bb" providerId="ADAL" clId="{706BA0ED-E5B5-4C7A-B6C5-FB3A19D38F7A}" dt="2024-10-29T08:46:17.685" v="18" actId="6549"/>
        <pc:sldMkLst>
          <pc:docMk/>
          <pc:sldMk cId="2150964836" sldId="1581"/>
        </pc:sldMkLst>
      </pc:sldChg>
      <pc:sldChg chg="modNotesTx">
        <pc:chgData name="Ann De Buck" userId="56269b48-6f97-4793-ac00-b6dbb2c9f1bb" providerId="ADAL" clId="{706BA0ED-E5B5-4C7A-B6C5-FB3A19D38F7A}" dt="2024-10-29T08:46:29.622" v="21" actId="6549"/>
        <pc:sldMkLst>
          <pc:docMk/>
          <pc:sldMk cId="4021735939" sldId="1582"/>
        </pc:sldMkLst>
      </pc:sldChg>
      <pc:sldChg chg="modNotesTx">
        <pc:chgData name="Ann De Buck" userId="56269b48-6f97-4793-ac00-b6dbb2c9f1bb" providerId="ADAL" clId="{706BA0ED-E5B5-4C7A-B6C5-FB3A19D38F7A}" dt="2024-10-29T08:46:33.070" v="22" actId="6549"/>
        <pc:sldMkLst>
          <pc:docMk/>
          <pc:sldMk cId="4069794381" sldId="1583"/>
        </pc:sldMkLst>
      </pc:sldChg>
      <pc:sldChg chg="modNotesTx">
        <pc:chgData name="Ann De Buck" userId="56269b48-6f97-4793-ac00-b6dbb2c9f1bb" providerId="ADAL" clId="{706BA0ED-E5B5-4C7A-B6C5-FB3A19D38F7A}" dt="2024-10-29T08:46:44.447" v="26" actId="6549"/>
        <pc:sldMkLst>
          <pc:docMk/>
          <pc:sldMk cId="3257552321" sldId="1585"/>
        </pc:sldMkLst>
      </pc:sldChg>
      <pc:sldChg chg="modNotesTx">
        <pc:chgData name="Ann De Buck" userId="56269b48-6f97-4793-ac00-b6dbb2c9f1bb" providerId="ADAL" clId="{706BA0ED-E5B5-4C7A-B6C5-FB3A19D38F7A}" dt="2024-10-29T08:46:58.982" v="30" actId="6549"/>
        <pc:sldMkLst>
          <pc:docMk/>
          <pc:sldMk cId="4105791388" sldId="1589"/>
        </pc:sldMkLst>
      </pc:sldChg>
      <pc:sldChg chg="modNotesTx">
        <pc:chgData name="Ann De Buck" userId="56269b48-6f97-4793-ac00-b6dbb2c9f1bb" providerId="ADAL" clId="{706BA0ED-E5B5-4C7A-B6C5-FB3A19D38F7A}" dt="2024-10-29T08:47:02.106" v="31" actId="6549"/>
        <pc:sldMkLst>
          <pc:docMk/>
          <pc:sldMk cId="2803535048" sldId="1590"/>
        </pc:sldMkLst>
      </pc:sldChg>
      <pc:sldChg chg="modNotesTx">
        <pc:chgData name="Ann De Buck" userId="56269b48-6f97-4793-ac00-b6dbb2c9f1bb" providerId="ADAL" clId="{706BA0ED-E5B5-4C7A-B6C5-FB3A19D38F7A}" dt="2024-10-29T08:47:08.443" v="33" actId="6549"/>
        <pc:sldMkLst>
          <pc:docMk/>
          <pc:sldMk cId="3002505634" sldId="1591"/>
        </pc:sldMkLst>
      </pc:sldChg>
      <pc:sldChg chg="modNotesTx">
        <pc:chgData name="Ann De Buck" userId="56269b48-6f97-4793-ac00-b6dbb2c9f1bb" providerId="ADAL" clId="{706BA0ED-E5B5-4C7A-B6C5-FB3A19D38F7A}" dt="2024-10-29T08:47:15.066" v="35" actId="6549"/>
        <pc:sldMkLst>
          <pc:docMk/>
          <pc:sldMk cId="1532397729" sldId="1592"/>
        </pc:sldMkLst>
      </pc:sldChg>
      <pc:sldChg chg="modNotesTx">
        <pc:chgData name="Ann De Buck" userId="56269b48-6f97-4793-ac00-b6dbb2c9f1bb" providerId="ADAL" clId="{706BA0ED-E5B5-4C7A-B6C5-FB3A19D38F7A}" dt="2024-10-29T08:47:20.081" v="37" actId="6549"/>
        <pc:sldMkLst>
          <pc:docMk/>
          <pc:sldMk cId="1752902196" sldId="1594"/>
        </pc:sldMkLst>
      </pc:sldChg>
      <pc:sldChg chg="modNotesTx">
        <pc:chgData name="Ann De Buck" userId="56269b48-6f97-4793-ac00-b6dbb2c9f1bb" providerId="ADAL" clId="{706BA0ED-E5B5-4C7A-B6C5-FB3A19D38F7A}" dt="2024-10-29T08:47:25.221" v="38" actId="6549"/>
        <pc:sldMkLst>
          <pc:docMk/>
          <pc:sldMk cId="2887937567" sldId="1595"/>
        </pc:sldMkLst>
      </pc:sldChg>
      <pc:sldChg chg="del">
        <pc:chgData name="Ann De Buck" userId="56269b48-6f97-4793-ac00-b6dbb2c9f1bb" providerId="ADAL" clId="{706BA0ED-E5B5-4C7A-B6C5-FB3A19D38F7A}" dt="2024-10-29T08:50:12.017" v="68" actId="2696"/>
        <pc:sldMkLst>
          <pc:docMk/>
          <pc:sldMk cId="3954826773" sldId="1596"/>
        </pc:sldMkLst>
      </pc:sldChg>
      <pc:sldChg chg="del">
        <pc:chgData name="Ann De Buck" userId="56269b48-6f97-4793-ac00-b6dbb2c9f1bb" providerId="ADAL" clId="{706BA0ED-E5B5-4C7A-B6C5-FB3A19D38F7A}" dt="2024-10-29T08:50:23.411" v="69" actId="2696"/>
        <pc:sldMkLst>
          <pc:docMk/>
          <pc:sldMk cId="4179350317" sldId="1597"/>
        </pc:sldMkLst>
      </pc:sldChg>
      <pc:sldChg chg="modNotesTx">
        <pc:chgData name="Ann De Buck" userId="56269b48-6f97-4793-ac00-b6dbb2c9f1bb" providerId="ADAL" clId="{706BA0ED-E5B5-4C7A-B6C5-FB3A19D38F7A}" dt="2024-10-29T08:48:02.796" v="48" actId="6549"/>
        <pc:sldMkLst>
          <pc:docMk/>
          <pc:sldMk cId="1836426524" sldId="1598"/>
        </pc:sldMkLst>
      </pc:sldChg>
      <pc:sldChg chg="modNotesTx">
        <pc:chgData name="Ann De Buck" userId="56269b48-6f97-4793-ac00-b6dbb2c9f1bb" providerId="ADAL" clId="{706BA0ED-E5B5-4C7A-B6C5-FB3A19D38F7A}" dt="2024-10-29T08:48:07.701" v="50" actId="6549"/>
        <pc:sldMkLst>
          <pc:docMk/>
          <pc:sldMk cId="3220095527" sldId="1599"/>
        </pc:sldMkLst>
      </pc:sldChg>
      <pc:sldChg chg="del">
        <pc:chgData name="Ann De Buck" userId="56269b48-6f97-4793-ac00-b6dbb2c9f1bb" providerId="ADAL" clId="{706BA0ED-E5B5-4C7A-B6C5-FB3A19D38F7A}" dt="2024-10-29T08:49:51.244" v="64" actId="2696"/>
        <pc:sldMkLst>
          <pc:docMk/>
          <pc:sldMk cId="1882330530" sldId="1601"/>
        </pc:sldMkLst>
      </pc:sldChg>
      <pc:sldChg chg="del">
        <pc:chgData name="Ann De Buck" userId="56269b48-6f97-4793-ac00-b6dbb2c9f1bb" providerId="ADAL" clId="{706BA0ED-E5B5-4C7A-B6C5-FB3A19D38F7A}" dt="2024-10-29T08:49:53.742" v="65" actId="2696"/>
        <pc:sldMkLst>
          <pc:docMk/>
          <pc:sldMk cId="3404219161" sldId="1602"/>
        </pc:sldMkLst>
      </pc:sldChg>
      <pc:sldChg chg="del">
        <pc:chgData name="Ann De Buck" userId="56269b48-6f97-4793-ac00-b6dbb2c9f1bb" providerId="ADAL" clId="{706BA0ED-E5B5-4C7A-B6C5-FB3A19D38F7A}" dt="2024-10-29T08:49:55.741" v="66" actId="2696"/>
        <pc:sldMkLst>
          <pc:docMk/>
          <pc:sldMk cId="1253360504" sldId="1603"/>
        </pc:sldMkLst>
      </pc:sldChg>
      <pc:sldChg chg="del">
        <pc:chgData name="Ann De Buck" userId="56269b48-6f97-4793-ac00-b6dbb2c9f1bb" providerId="ADAL" clId="{706BA0ED-E5B5-4C7A-B6C5-FB3A19D38F7A}" dt="2024-10-29T08:50:02.072" v="67" actId="2696"/>
        <pc:sldMkLst>
          <pc:docMk/>
          <pc:sldMk cId="4013309025" sldId="1604"/>
        </pc:sldMkLst>
      </pc:sldChg>
      <pc:sldChg chg="del">
        <pc:chgData name="Ann De Buck" userId="56269b48-6f97-4793-ac00-b6dbb2c9f1bb" providerId="ADAL" clId="{706BA0ED-E5B5-4C7A-B6C5-FB3A19D38F7A}" dt="2024-10-29T08:50:26.034" v="70" actId="2696"/>
        <pc:sldMkLst>
          <pc:docMk/>
          <pc:sldMk cId="1326671191" sldId="1605"/>
        </pc:sldMkLst>
      </pc:sldChg>
      <pc:sldChg chg="del">
        <pc:chgData name="Ann De Buck" userId="56269b48-6f97-4793-ac00-b6dbb2c9f1bb" providerId="ADAL" clId="{706BA0ED-E5B5-4C7A-B6C5-FB3A19D38F7A}" dt="2024-10-29T08:50:29.599" v="71" actId="2696"/>
        <pc:sldMkLst>
          <pc:docMk/>
          <pc:sldMk cId="2654620019" sldId="1606"/>
        </pc:sldMkLst>
      </pc:sldChg>
      <pc:sldChg chg="del">
        <pc:chgData name="Ann De Buck" userId="56269b48-6f97-4793-ac00-b6dbb2c9f1bb" providerId="ADAL" clId="{706BA0ED-E5B5-4C7A-B6C5-FB3A19D38F7A}" dt="2024-10-29T08:50:36.323" v="72" actId="2696"/>
        <pc:sldMkLst>
          <pc:docMk/>
          <pc:sldMk cId="2638789025" sldId="1607"/>
        </pc:sldMkLst>
      </pc:sldChg>
      <pc:sldChg chg="modNotesTx">
        <pc:chgData name="Ann De Buck" userId="56269b48-6f97-4793-ac00-b6dbb2c9f1bb" providerId="ADAL" clId="{706BA0ED-E5B5-4C7A-B6C5-FB3A19D38F7A}" dt="2024-10-29T08:49:13.025" v="58" actId="6549"/>
        <pc:sldMkLst>
          <pc:docMk/>
          <pc:sldMk cId="2797957768" sldId="1608"/>
        </pc:sldMkLst>
      </pc:sldChg>
      <pc:sldChg chg="modNotesTx">
        <pc:chgData name="Ann De Buck" userId="56269b48-6f97-4793-ac00-b6dbb2c9f1bb" providerId="ADAL" clId="{706BA0ED-E5B5-4C7A-B6C5-FB3A19D38F7A}" dt="2024-10-29T08:49:09.631" v="57" actId="6549"/>
        <pc:sldMkLst>
          <pc:docMk/>
          <pc:sldMk cId="3396999577" sldId="1609"/>
        </pc:sldMkLst>
      </pc:sldChg>
      <pc:sldChg chg="modNotesTx">
        <pc:chgData name="Ann De Buck" userId="56269b48-6f97-4793-ac00-b6dbb2c9f1bb" providerId="ADAL" clId="{706BA0ED-E5B5-4C7A-B6C5-FB3A19D38F7A}" dt="2024-10-29T08:49:16.211" v="59" actId="6549"/>
        <pc:sldMkLst>
          <pc:docMk/>
          <pc:sldMk cId="1081302202" sldId="1610"/>
        </pc:sldMkLst>
      </pc:sldChg>
      <pc:sldChg chg="modNotesTx">
        <pc:chgData name="Ann De Buck" userId="56269b48-6f97-4793-ac00-b6dbb2c9f1bb" providerId="ADAL" clId="{706BA0ED-E5B5-4C7A-B6C5-FB3A19D38F7A}" dt="2024-10-29T08:49:35.221" v="62" actId="6549"/>
        <pc:sldMkLst>
          <pc:docMk/>
          <pc:sldMk cId="879308753" sldId="1612"/>
        </pc:sldMkLst>
      </pc:sldChg>
      <pc:sldChg chg="modNotesTx">
        <pc:chgData name="Ann De Buck" userId="56269b48-6f97-4793-ac00-b6dbb2c9f1bb" providerId="ADAL" clId="{706BA0ED-E5B5-4C7A-B6C5-FB3A19D38F7A}" dt="2024-10-29T08:48:36.894" v="53" actId="6549"/>
        <pc:sldMkLst>
          <pc:docMk/>
          <pc:sldMk cId="3914231902" sldId="1615"/>
        </pc:sldMkLst>
      </pc:sldChg>
      <pc:sldChg chg="modNotesTx">
        <pc:chgData name="Ann De Buck" userId="56269b48-6f97-4793-ac00-b6dbb2c9f1bb" providerId="ADAL" clId="{706BA0ED-E5B5-4C7A-B6C5-FB3A19D38F7A}" dt="2024-10-29T08:31:08.939" v="3" actId="6549"/>
        <pc:sldMkLst>
          <pc:docMk/>
          <pc:sldMk cId="2484639682" sldId="1699"/>
        </pc:sldMkLst>
      </pc:sldChg>
      <pc:sldChg chg="modNotesTx">
        <pc:chgData name="Ann De Buck" userId="56269b48-6f97-4793-ac00-b6dbb2c9f1bb" providerId="ADAL" clId="{706BA0ED-E5B5-4C7A-B6C5-FB3A19D38F7A}" dt="2024-10-29T08:46:36.110" v="23" actId="6549"/>
        <pc:sldMkLst>
          <pc:docMk/>
          <pc:sldMk cId="1866286185" sldId="1700"/>
        </pc:sldMkLst>
      </pc:sldChg>
      <pc:sldChg chg="modNotesTx">
        <pc:chgData name="Ann De Buck" userId="56269b48-6f97-4793-ac00-b6dbb2c9f1bb" providerId="ADAL" clId="{706BA0ED-E5B5-4C7A-B6C5-FB3A19D38F7A}" dt="2024-10-29T08:47:11.191" v="34" actId="6549"/>
        <pc:sldMkLst>
          <pc:docMk/>
          <pc:sldMk cId="4062798732" sldId="1702"/>
        </pc:sldMkLst>
      </pc:sldChg>
      <pc:sldChg chg="modNotesTx">
        <pc:chgData name="Ann De Buck" userId="56269b48-6f97-4793-ac00-b6dbb2c9f1bb" providerId="ADAL" clId="{706BA0ED-E5B5-4C7A-B6C5-FB3A19D38F7A}" dt="2024-10-29T08:47:37.273" v="41" actId="6549"/>
        <pc:sldMkLst>
          <pc:docMk/>
          <pc:sldMk cId="2982290179" sldId="1705"/>
        </pc:sldMkLst>
      </pc:sldChg>
      <pc:sldChg chg="modNotesTx">
        <pc:chgData name="Ann De Buck" userId="56269b48-6f97-4793-ac00-b6dbb2c9f1bb" providerId="ADAL" clId="{706BA0ED-E5B5-4C7A-B6C5-FB3A19D38F7A}" dt="2024-10-29T08:47:52.262" v="45" actId="6549"/>
        <pc:sldMkLst>
          <pc:docMk/>
          <pc:sldMk cId="1729644711" sldId="1709"/>
        </pc:sldMkLst>
      </pc:sldChg>
      <pc:sldChg chg="modNotesTx">
        <pc:chgData name="Ann De Buck" userId="56269b48-6f97-4793-ac00-b6dbb2c9f1bb" providerId="ADAL" clId="{706BA0ED-E5B5-4C7A-B6C5-FB3A19D38F7A}" dt="2024-10-29T08:47:56.313" v="46" actId="6549"/>
        <pc:sldMkLst>
          <pc:docMk/>
          <pc:sldMk cId="508359802" sldId="1710"/>
        </pc:sldMkLst>
      </pc:sldChg>
      <pc:sldChg chg="modNotesTx">
        <pc:chgData name="Ann De Buck" userId="56269b48-6f97-4793-ac00-b6dbb2c9f1bb" providerId="ADAL" clId="{706BA0ED-E5B5-4C7A-B6C5-FB3A19D38F7A}" dt="2024-10-29T08:47:58.552" v="47" actId="6549"/>
        <pc:sldMkLst>
          <pc:docMk/>
          <pc:sldMk cId="900488926" sldId="1711"/>
        </pc:sldMkLst>
      </pc:sldChg>
      <pc:sldChg chg="modNotesTx">
        <pc:chgData name="Ann De Buck" userId="56269b48-6f97-4793-ac00-b6dbb2c9f1bb" providerId="ADAL" clId="{706BA0ED-E5B5-4C7A-B6C5-FB3A19D38F7A}" dt="2024-10-29T08:47:44.813" v="43" actId="6549"/>
        <pc:sldMkLst>
          <pc:docMk/>
          <pc:sldMk cId="1844918990" sldId="1712"/>
        </pc:sldMkLst>
      </pc:sldChg>
      <pc:sldChg chg="modNotesTx">
        <pc:chgData name="Ann De Buck" userId="56269b48-6f97-4793-ac00-b6dbb2c9f1bb" providerId="ADAL" clId="{706BA0ED-E5B5-4C7A-B6C5-FB3A19D38F7A}" dt="2024-10-29T08:48:45.450" v="56" actId="6549"/>
        <pc:sldMkLst>
          <pc:docMk/>
          <pc:sldMk cId="1215566560" sldId="1713"/>
        </pc:sldMkLst>
      </pc:sldChg>
      <pc:sldChg chg="modNotesTx">
        <pc:chgData name="Ann De Buck" userId="56269b48-6f97-4793-ac00-b6dbb2c9f1bb" providerId="ADAL" clId="{706BA0ED-E5B5-4C7A-B6C5-FB3A19D38F7A}" dt="2024-10-29T08:48:13.736" v="51" actId="6549"/>
        <pc:sldMkLst>
          <pc:docMk/>
          <pc:sldMk cId="567387081" sldId="1714"/>
        </pc:sldMkLst>
      </pc:sldChg>
      <pc:sldChg chg="modNotesTx">
        <pc:chgData name="Ann De Buck" userId="56269b48-6f97-4793-ac00-b6dbb2c9f1bb" providerId="ADAL" clId="{706BA0ED-E5B5-4C7A-B6C5-FB3A19D38F7A}" dt="2024-10-29T08:48:39.450" v="54" actId="6549"/>
        <pc:sldMkLst>
          <pc:docMk/>
          <pc:sldMk cId="4050514392" sldId="1715"/>
        </pc:sldMkLst>
      </pc:sldChg>
      <pc:sldChg chg="modNotesTx">
        <pc:chgData name="Ann De Buck" userId="56269b48-6f97-4793-ac00-b6dbb2c9f1bb" providerId="ADAL" clId="{706BA0ED-E5B5-4C7A-B6C5-FB3A19D38F7A}" dt="2024-10-29T08:48:42.970" v="55" actId="6549"/>
        <pc:sldMkLst>
          <pc:docMk/>
          <pc:sldMk cId="431365" sldId="1716"/>
        </pc:sldMkLst>
      </pc:sldChg>
      <pc:sldChg chg="modNotesTx">
        <pc:chgData name="Ann De Buck" userId="56269b48-6f97-4793-ac00-b6dbb2c9f1bb" providerId="ADAL" clId="{706BA0ED-E5B5-4C7A-B6C5-FB3A19D38F7A}" dt="2024-10-29T08:32:48.872" v="11" actId="6549"/>
        <pc:sldMkLst>
          <pc:docMk/>
          <pc:sldMk cId="3493172718" sldId="1719"/>
        </pc:sldMkLst>
      </pc:sldChg>
      <pc:sldChg chg="modNotesTx">
        <pc:chgData name="Ann De Buck" userId="56269b48-6f97-4793-ac00-b6dbb2c9f1bb" providerId="ADAL" clId="{706BA0ED-E5B5-4C7A-B6C5-FB3A19D38F7A}" dt="2024-10-29T08:46:38.844" v="24" actId="6549"/>
        <pc:sldMkLst>
          <pc:docMk/>
          <pc:sldMk cId="3132990157" sldId="1720"/>
        </pc:sldMkLst>
      </pc:sldChg>
      <pc:sldChg chg="modNotesTx">
        <pc:chgData name="Ann De Buck" userId="56269b48-6f97-4793-ac00-b6dbb2c9f1bb" providerId="ADAL" clId="{706BA0ED-E5B5-4C7A-B6C5-FB3A19D38F7A}" dt="2024-10-29T08:47:17.714" v="36" actId="6549"/>
        <pc:sldMkLst>
          <pc:docMk/>
          <pc:sldMk cId="3405022888" sldId="1721"/>
        </pc:sldMkLst>
      </pc:sldChg>
      <pc:sldChg chg="modNotesTx">
        <pc:chgData name="Ann De Buck" userId="56269b48-6f97-4793-ac00-b6dbb2c9f1bb" providerId="ADAL" clId="{706BA0ED-E5B5-4C7A-B6C5-FB3A19D38F7A}" dt="2024-10-29T08:47:31.427" v="39" actId="6549"/>
        <pc:sldMkLst>
          <pc:docMk/>
          <pc:sldMk cId="2261725891" sldId="1722"/>
        </pc:sldMkLst>
      </pc:sldChg>
      <pc:sldChg chg="modNotesTx">
        <pc:chgData name="Ann De Buck" userId="56269b48-6f97-4793-ac00-b6dbb2c9f1bb" providerId="ADAL" clId="{706BA0ED-E5B5-4C7A-B6C5-FB3A19D38F7A}" dt="2024-10-29T08:47:49.117" v="44" actId="6549"/>
        <pc:sldMkLst>
          <pc:docMk/>
          <pc:sldMk cId="912843610" sldId="1723"/>
        </pc:sldMkLst>
      </pc:sldChg>
      <pc:sldChg chg="modNotesTx">
        <pc:chgData name="Ann De Buck" userId="56269b48-6f97-4793-ac00-b6dbb2c9f1bb" providerId="ADAL" clId="{706BA0ED-E5B5-4C7A-B6C5-FB3A19D38F7A}" dt="2024-10-29T08:49:31.656" v="61" actId="6549"/>
        <pc:sldMkLst>
          <pc:docMk/>
          <pc:sldMk cId="3597620743" sldId="1725"/>
        </pc:sldMkLst>
      </pc:sldChg>
      <pc:sldChg chg="modNotesTx">
        <pc:chgData name="Ann De Buck" userId="56269b48-6f97-4793-ac00-b6dbb2c9f1bb" providerId="ADAL" clId="{706BA0ED-E5B5-4C7A-B6C5-FB3A19D38F7A}" dt="2024-10-29T08:49:27.308" v="60" actId="6549"/>
        <pc:sldMkLst>
          <pc:docMk/>
          <pc:sldMk cId="309669688" sldId="1733"/>
        </pc:sldMkLst>
      </pc:sldChg>
      <pc:sldChg chg="modNotesTx">
        <pc:chgData name="Ann De Buck" userId="56269b48-6f97-4793-ac00-b6dbb2c9f1bb" providerId="ADAL" clId="{706BA0ED-E5B5-4C7A-B6C5-FB3A19D38F7A}" dt="2024-10-29T08:49:37.417" v="63" actId="6549"/>
        <pc:sldMkLst>
          <pc:docMk/>
          <pc:sldMk cId="3291877100" sldId="1739"/>
        </pc:sldMkLst>
      </pc:sldChg>
      <pc:sldChg chg="modNotesTx">
        <pc:chgData name="Ann De Buck" userId="56269b48-6f97-4793-ac00-b6dbb2c9f1bb" providerId="ADAL" clId="{706BA0ED-E5B5-4C7A-B6C5-FB3A19D38F7A}" dt="2024-10-29T08:31:26.414" v="8" actId="6549"/>
        <pc:sldMkLst>
          <pc:docMk/>
          <pc:sldMk cId="676323743" sldId="1746"/>
        </pc:sldMkLst>
      </pc:sldChg>
      <pc:sldChg chg="modNotesTx">
        <pc:chgData name="Ann De Buck" userId="56269b48-6f97-4793-ac00-b6dbb2c9f1bb" providerId="ADAL" clId="{706BA0ED-E5B5-4C7A-B6C5-FB3A19D38F7A}" dt="2024-10-29T08:31:31.246" v="9" actId="6549"/>
        <pc:sldMkLst>
          <pc:docMk/>
          <pc:sldMk cId="900316966" sldId="1748"/>
        </pc:sldMkLst>
      </pc:sldChg>
      <pc:sldChg chg="modNotesTx">
        <pc:chgData name="Ann De Buck" userId="56269b48-6f97-4793-ac00-b6dbb2c9f1bb" providerId="ADAL" clId="{706BA0ED-E5B5-4C7A-B6C5-FB3A19D38F7A}" dt="2024-10-29T08:45:55.945" v="12" actId="6549"/>
        <pc:sldMkLst>
          <pc:docMk/>
          <pc:sldMk cId="2034195013" sldId="1749"/>
        </pc:sldMkLst>
      </pc:sldChg>
      <pc:sldChg chg="modNotesTx">
        <pc:chgData name="Ann De Buck" userId="56269b48-6f97-4793-ac00-b6dbb2c9f1bb" providerId="ADAL" clId="{706BA0ED-E5B5-4C7A-B6C5-FB3A19D38F7A}" dt="2024-10-29T08:46:20.580" v="19" actId="6549"/>
        <pc:sldMkLst>
          <pc:docMk/>
          <pc:sldMk cId="1133277345" sldId="1750"/>
        </pc:sldMkLst>
      </pc:sldChg>
      <pc:sldChg chg="modNotesTx">
        <pc:chgData name="Ann De Buck" userId="56269b48-6f97-4793-ac00-b6dbb2c9f1bb" providerId="ADAL" clId="{706BA0ED-E5B5-4C7A-B6C5-FB3A19D38F7A}" dt="2024-10-29T08:31:12.023" v="4" actId="6549"/>
        <pc:sldMkLst>
          <pc:docMk/>
          <pc:sldMk cId="3085083738" sldId="1751"/>
        </pc:sldMkLst>
      </pc:sldChg>
      <pc:sldChg chg="modNotesTx">
        <pc:chgData name="Ann De Buck" userId="56269b48-6f97-4793-ac00-b6dbb2c9f1bb" providerId="ADAL" clId="{706BA0ED-E5B5-4C7A-B6C5-FB3A19D38F7A}" dt="2024-10-29T08:31:15.965" v="5" actId="6549"/>
        <pc:sldMkLst>
          <pc:docMk/>
          <pc:sldMk cId="687290176" sldId="1752"/>
        </pc:sldMkLst>
      </pc:sldChg>
      <pc:sldChg chg="del modNotesTx">
        <pc:chgData name="Ann De Buck" userId="56269b48-6f97-4793-ac00-b6dbb2c9f1bb" providerId="ADAL" clId="{706BA0ED-E5B5-4C7A-B6C5-FB3A19D38F7A}" dt="2024-10-29T08:31:03.484" v="1" actId="2696"/>
        <pc:sldMkLst>
          <pc:docMk/>
          <pc:sldMk cId="3040940722" sldId="1858"/>
        </pc:sldMkLst>
      </pc:sldChg>
      <pc:sldChg chg="modNotesTx">
        <pc:chgData name="Ann De Buck" userId="56269b48-6f97-4793-ac00-b6dbb2c9f1bb" providerId="ADAL" clId="{706BA0ED-E5B5-4C7A-B6C5-FB3A19D38F7A}" dt="2024-10-29T08:31:05.466" v="2" actId="6549"/>
        <pc:sldMkLst>
          <pc:docMk/>
          <pc:sldMk cId="4130313768" sldId="1859"/>
        </pc:sldMkLst>
      </pc:sldChg>
      <pc:sldChg chg="modNotesTx">
        <pc:chgData name="Ann De Buck" userId="56269b48-6f97-4793-ac00-b6dbb2c9f1bb" providerId="ADAL" clId="{706BA0ED-E5B5-4C7A-B6C5-FB3A19D38F7A}" dt="2024-10-29T08:46:08.322" v="15" actId="6549"/>
        <pc:sldMkLst>
          <pc:docMk/>
          <pc:sldMk cId="1105605907" sldId="1860"/>
        </pc:sldMkLst>
      </pc:sldChg>
      <pc:sldChg chg="modNotesTx">
        <pc:chgData name="Ann De Buck" userId="56269b48-6f97-4793-ac00-b6dbb2c9f1bb" providerId="ADAL" clId="{706BA0ED-E5B5-4C7A-B6C5-FB3A19D38F7A}" dt="2024-10-29T08:46:04.993" v="14" actId="6549"/>
        <pc:sldMkLst>
          <pc:docMk/>
          <pc:sldMk cId="2186641399" sldId="1861"/>
        </pc:sldMkLst>
      </pc:sldChg>
      <pc:sldChg chg="modNotesTx">
        <pc:chgData name="Ann De Buck" userId="56269b48-6f97-4793-ac00-b6dbb2c9f1bb" providerId="ADAL" clId="{706BA0ED-E5B5-4C7A-B6C5-FB3A19D38F7A}" dt="2024-10-29T08:46:25.041" v="20" actId="6549"/>
        <pc:sldMkLst>
          <pc:docMk/>
          <pc:sldMk cId="1750140556" sldId="186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795990-5200-4026-A06A-F832C7AC30B7}"/>
              </a:ext>
            </a:extLst>
          </p:cNvPr>
          <p:cNvSpPr>
            <a:spLocks noGrp="1"/>
          </p:cNvSpPr>
          <p:nvPr>
            <p:ph type="hdr" sz="quarter"/>
          </p:nvPr>
        </p:nvSpPr>
        <p:spPr>
          <a:xfrm>
            <a:off x="2" y="2"/>
            <a:ext cx="2945659" cy="498055"/>
          </a:xfrm>
          <a:prstGeom prst="rect">
            <a:avLst/>
          </a:prstGeom>
        </p:spPr>
        <p:txBody>
          <a:bodyPr vert="horz" lIns="91431" tIns="45715" rIns="91431" bIns="45715" rtlCol="0"/>
          <a:lstStyle>
            <a:lvl1pPr algn="l">
              <a:defRPr sz="1200"/>
            </a:lvl1pPr>
          </a:lstStyle>
          <a:p>
            <a:endParaRPr lang="nl-BE"/>
          </a:p>
        </p:txBody>
      </p:sp>
      <p:sp>
        <p:nvSpPr>
          <p:cNvPr id="4" name="Footer Placeholder 3">
            <a:extLst>
              <a:ext uri="{FF2B5EF4-FFF2-40B4-BE49-F238E27FC236}">
                <a16:creationId xmlns:a16="http://schemas.microsoft.com/office/drawing/2014/main" id="{EC2D0CF9-6604-462F-BD76-C50FB36D0BBC}"/>
              </a:ext>
            </a:extLst>
          </p:cNvPr>
          <p:cNvSpPr>
            <a:spLocks noGrp="1"/>
          </p:cNvSpPr>
          <p:nvPr>
            <p:ph type="ftr" sz="quarter" idx="2"/>
          </p:nvPr>
        </p:nvSpPr>
        <p:spPr>
          <a:xfrm>
            <a:off x="2" y="9428584"/>
            <a:ext cx="2945659" cy="498054"/>
          </a:xfrm>
          <a:prstGeom prst="rect">
            <a:avLst/>
          </a:prstGeom>
        </p:spPr>
        <p:txBody>
          <a:bodyPr vert="horz" lIns="91431" tIns="45715" rIns="91431" bIns="45715" rtlCol="0" anchor="b"/>
          <a:lstStyle>
            <a:lvl1pPr algn="l">
              <a:defRPr sz="1200"/>
            </a:lvl1pPr>
          </a:lstStyle>
          <a:p>
            <a:endParaRPr lang="nl-BE"/>
          </a:p>
        </p:txBody>
      </p:sp>
      <p:sp>
        <p:nvSpPr>
          <p:cNvPr id="5" name="Slide Number Placeholder 4">
            <a:extLst>
              <a:ext uri="{FF2B5EF4-FFF2-40B4-BE49-F238E27FC236}">
                <a16:creationId xmlns:a16="http://schemas.microsoft.com/office/drawing/2014/main" id="{6CE696A4-DBFD-4A8E-BC08-87A47E53178B}"/>
              </a:ext>
            </a:extLst>
          </p:cNvPr>
          <p:cNvSpPr>
            <a:spLocks noGrp="1"/>
          </p:cNvSpPr>
          <p:nvPr>
            <p:ph type="sldNum" sz="quarter" idx="3"/>
          </p:nvPr>
        </p:nvSpPr>
        <p:spPr>
          <a:xfrm>
            <a:off x="3850445" y="9428584"/>
            <a:ext cx="2945659" cy="498054"/>
          </a:xfrm>
          <a:prstGeom prst="rect">
            <a:avLst/>
          </a:prstGeom>
        </p:spPr>
        <p:txBody>
          <a:bodyPr vert="horz" lIns="91431" tIns="45715" rIns="91431" bIns="45715" rtlCol="0" anchor="b"/>
          <a:lstStyle>
            <a:lvl1pPr algn="r">
              <a:defRPr sz="1200"/>
            </a:lvl1pPr>
          </a:lstStyle>
          <a:p>
            <a:fld id="{26F205C2-2F23-406A-9DE8-0869AD7DF60F}" type="slidenum">
              <a:rPr lang="nl-BE" smtClean="0"/>
              <a:t>‹nr.›</a:t>
            </a:fld>
            <a:endParaRPr lang="nl-BE"/>
          </a:p>
        </p:txBody>
      </p:sp>
    </p:spTree>
    <p:extLst>
      <p:ext uri="{BB962C8B-B14F-4D97-AF65-F5344CB8AC3E}">
        <p14:creationId xmlns:p14="http://schemas.microsoft.com/office/powerpoint/2010/main" val="1954212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5659" cy="498055"/>
          </a:xfrm>
          <a:prstGeom prst="rect">
            <a:avLst/>
          </a:prstGeom>
        </p:spPr>
        <p:txBody>
          <a:bodyPr vert="horz" lIns="91431" tIns="45715" rIns="91431" bIns="45715" rtlCol="0"/>
          <a:lstStyle>
            <a:lvl1pPr algn="l">
              <a:defRPr sz="1200"/>
            </a:lvl1pPr>
          </a:lstStyle>
          <a:p>
            <a:endParaRPr lang="en-GB"/>
          </a:p>
        </p:txBody>
      </p:sp>
      <p:sp>
        <p:nvSpPr>
          <p:cNvPr id="3" name="Date Placeholder 2"/>
          <p:cNvSpPr>
            <a:spLocks noGrp="1"/>
          </p:cNvSpPr>
          <p:nvPr>
            <p:ph type="dt" idx="1"/>
          </p:nvPr>
        </p:nvSpPr>
        <p:spPr>
          <a:xfrm>
            <a:off x="3850445" y="2"/>
            <a:ext cx="2945659" cy="498055"/>
          </a:xfrm>
          <a:prstGeom prst="rect">
            <a:avLst/>
          </a:prstGeom>
        </p:spPr>
        <p:txBody>
          <a:bodyPr vert="horz" lIns="91431" tIns="45715" rIns="91431" bIns="45715" rtlCol="0"/>
          <a:lstStyle>
            <a:lvl1pPr algn="r">
              <a:defRPr sz="1200"/>
            </a:lvl1pPr>
          </a:lstStyle>
          <a:p>
            <a:fld id="{86680C0C-85DF-417F-8238-DB0D15743621}" type="datetimeFigureOut">
              <a:rPr lang="en-GB" smtClean="0"/>
              <a:t>27/11/2024</a:t>
            </a:fld>
            <a:endParaRPr lang="en-GB"/>
          </a:p>
        </p:txBody>
      </p:sp>
      <p:sp>
        <p:nvSpPr>
          <p:cNvPr id="4" name="Slide Image Placeholder 3"/>
          <p:cNvSpPr>
            <a:spLocks noGrp="1" noRot="1" noChangeAspect="1"/>
          </p:cNvSpPr>
          <p:nvPr>
            <p:ph type="sldImg" idx="2"/>
          </p:nvPr>
        </p:nvSpPr>
        <p:spPr>
          <a:xfrm>
            <a:off x="420688" y="1239838"/>
            <a:ext cx="5956300" cy="3351212"/>
          </a:xfrm>
          <a:prstGeom prst="rect">
            <a:avLst/>
          </a:prstGeom>
          <a:noFill/>
          <a:ln w="12700">
            <a:solidFill>
              <a:prstClr val="black"/>
            </a:solidFill>
          </a:ln>
        </p:spPr>
        <p:txBody>
          <a:bodyPr vert="horz" lIns="91431" tIns="45715" rIns="91431" bIns="45715" rtlCol="0" anchor="ctr"/>
          <a:lstStyle/>
          <a:p>
            <a:endParaRPr lang="en-GB"/>
          </a:p>
        </p:txBody>
      </p:sp>
      <p:sp>
        <p:nvSpPr>
          <p:cNvPr id="5" name="Notes Placeholder 4"/>
          <p:cNvSpPr>
            <a:spLocks noGrp="1"/>
          </p:cNvSpPr>
          <p:nvPr>
            <p:ph type="body" sz="quarter" idx="3"/>
          </p:nvPr>
        </p:nvSpPr>
        <p:spPr>
          <a:xfrm>
            <a:off x="679768" y="4777195"/>
            <a:ext cx="5438140" cy="3908614"/>
          </a:xfrm>
          <a:prstGeom prst="rect">
            <a:avLst/>
          </a:prstGeom>
        </p:spPr>
        <p:txBody>
          <a:bodyPr vert="horz" lIns="91431" tIns="45715" rIns="91431" bIns="457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9428584"/>
            <a:ext cx="2945659" cy="498054"/>
          </a:xfrm>
          <a:prstGeom prst="rect">
            <a:avLst/>
          </a:prstGeom>
        </p:spPr>
        <p:txBody>
          <a:bodyPr vert="horz" lIns="91431" tIns="45715" rIns="91431" bIns="45715" rtlCol="0" anchor="b"/>
          <a:lstStyle>
            <a:lvl1pPr algn="l">
              <a:defRPr sz="1200"/>
            </a:lvl1pPr>
          </a:lstStyle>
          <a:p>
            <a:endParaRPr lang="en-GB"/>
          </a:p>
        </p:txBody>
      </p:sp>
      <p:sp>
        <p:nvSpPr>
          <p:cNvPr id="7" name="Slide Number Placeholder 6"/>
          <p:cNvSpPr>
            <a:spLocks noGrp="1"/>
          </p:cNvSpPr>
          <p:nvPr>
            <p:ph type="sldNum" sz="quarter" idx="5"/>
          </p:nvPr>
        </p:nvSpPr>
        <p:spPr>
          <a:xfrm>
            <a:off x="3850445" y="9428584"/>
            <a:ext cx="2945659" cy="498054"/>
          </a:xfrm>
          <a:prstGeom prst="rect">
            <a:avLst/>
          </a:prstGeom>
        </p:spPr>
        <p:txBody>
          <a:bodyPr vert="horz" lIns="91431" tIns="45715" rIns="91431" bIns="45715"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NL" dirty="0"/>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a:t>
            </a:fld>
            <a:endParaRPr lang="en-GB"/>
          </a:p>
        </p:txBody>
      </p:sp>
    </p:spTree>
    <p:extLst>
      <p:ext uri="{BB962C8B-B14F-4D97-AF65-F5344CB8AC3E}">
        <p14:creationId xmlns:p14="http://schemas.microsoft.com/office/powerpoint/2010/main" val="1344254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247289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3337609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802768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926578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145686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73286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35027-6F5B-7348-4799-547EDCD3213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34B130C-D541-4879-3B75-73F0B4B5007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D3DAC2A-15E4-860F-8870-576531BE0A2C}"/>
              </a:ext>
            </a:extLst>
          </p:cNvPr>
          <p:cNvSpPr>
            <a:spLocks noGrp="1"/>
          </p:cNvSpPr>
          <p:nvPr>
            <p:ph type="body"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D88183ED-3ED5-1D7E-058C-3FB506CF8D9B}"/>
              </a:ext>
            </a:extLst>
          </p:cNvPr>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839354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FCD17-C1B5-B2B5-8E3D-F952813DFFD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202811F-59F3-9759-516C-F6CE6F2C608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832DBED-B035-DB40-6391-AA74A03B748C}"/>
              </a:ext>
            </a:extLst>
          </p:cNvPr>
          <p:cNvSpPr>
            <a:spLocks noGrp="1"/>
          </p:cNvSpPr>
          <p:nvPr>
            <p:ph type="body" idx="1"/>
          </p:nvPr>
        </p:nvSpPr>
        <p:spPr/>
        <p:txBody>
          <a:bodyPr/>
          <a:lstStyle/>
          <a:p>
            <a:endParaRPr lang="nl-NL" dirty="0"/>
          </a:p>
          <a:p>
            <a:endParaRPr lang="nl-NL" dirty="0"/>
          </a:p>
        </p:txBody>
      </p:sp>
      <p:sp>
        <p:nvSpPr>
          <p:cNvPr id="4" name="Tijdelijke aanduiding voor dianummer 3">
            <a:extLst>
              <a:ext uri="{FF2B5EF4-FFF2-40B4-BE49-F238E27FC236}">
                <a16:creationId xmlns:a16="http://schemas.microsoft.com/office/drawing/2014/main" id="{0D714C60-66A5-91EE-920B-7A04C99C33FD}"/>
              </a:ext>
            </a:extLst>
          </p:cNvPr>
          <p:cNvSpPr>
            <a:spLocks noGrp="1"/>
          </p:cNvSpPr>
          <p:nvPr>
            <p:ph type="sldNum" sz="quarter" idx="5"/>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3933710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1389984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endParaRPr lang="nl-BE" dirty="0"/>
              </a:p>
            </p:txBody>
          </p:sp>
        </mc:Choice>
        <mc:Fallback xmlns="">
          <p:sp>
            <p:nvSpPr>
              <p:cNvPr id="3" name="Tijdelijke aanduiding voor notities 2"/>
              <p:cNvSpPr>
                <a:spLocks noGrp="1"/>
              </p:cNvSpPr>
              <p:nvPr>
                <p:ph type="body" idx="1"/>
              </p:nvPr>
            </p:nvSpPr>
            <p:spPr/>
            <p:txBody>
              <a:bodyPr/>
              <a:lstStyle/>
              <a:p>
                <a:pPr marL="0" lvl="0" indent="0" algn="l" rtl="0">
                  <a:spcBef>
                    <a:spcPts val="0"/>
                  </a:spcBef>
                  <a:spcAft>
                    <a:spcPts val="0"/>
                  </a:spcAft>
                  <a:buNone/>
                </a:pPr>
                <a:r>
                  <a:rPr lang="nl-BE" dirty="0"/>
                  <a:t>68-95-99,7 regel: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200" dirty="0">
                    <a:solidFill>
                      <a:schemeClr val="accent6">
                        <a:lumMod val="90000"/>
                        <a:lumOff val="10000"/>
                      </a:schemeClr>
                    </a:solidFill>
                  </a:rPr>
                  <a:t>Hiermee makkelijk uitspraken maken over normaal verdeelde variabelen, als we </a:t>
                </a:r>
                <a:r>
                  <a:rPr lang="ar-AE" sz="1200" i="0">
                    <a:solidFill>
                      <a:schemeClr val="accent6">
                        <a:lumMod val="90000"/>
                        <a:lumOff val="10000"/>
                      </a:schemeClr>
                    </a:solidFill>
                    <a:latin typeface="Cambria Math" panose="02040503050406030204" pitchFamily="18" charset="0"/>
                  </a:rPr>
                  <a:t>𝑋 ̅</a:t>
                </a:r>
                <a:r>
                  <a:rPr lang="ar-AE" sz="1200" dirty="0">
                    <a:solidFill>
                      <a:schemeClr val="accent6">
                        <a:lumMod val="90000"/>
                        <a:lumOff val="10000"/>
                      </a:schemeClr>
                    </a:solidFill>
                  </a:rPr>
                  <a:t> </a:t>
                </a:r>
                <a:r>
                  <a:rPr lang="nl-BE" sz="1200" dirty="0">
                    <a:solidFill>
                      <a:schemeClr val="accent6">
                        <a:lumMod val="90000"/>
                        <a:lumOff val="10000"/>
                      </a:schemeClr>
                    </a:solidFill>
                  </a:rPr>
                  <a:t>en </a:t>
                </a:r>
                <a:r>
                  <a:rPr lang="nl-BE" sz="1200" b="0" i="0">
                    <a:solidFill>
                      <a:schemeClr val="accent6">
                        <a:lumMod val="90000"/>
                        <a:lumOff val="10000"/>
                      </a:schemeClr>
                    </a:solidFill>
                    <a:latin typeface="Cambria Math" panose="02040503050406030204" pitchFamily="18" charset="0"/>
                  </a:rPr>
                  <a:t>𝑠</a:t>
                </a:r>
                <a:r>
                  <a:rPr lang="nl-BE" sz="1200" dirty="0">
                    <a:solidFill>
                      <a:schemeClr val="accent6">
                        <a:lumMod val="90000"/>
                        <a:lumOff val="10000"/>
                      </a:schemeClr>
                    </a:solidFill>
                  </a:rPr>
                  <a:t> weten</a:t>
                </a:r>
              </a:p>
              <a:p>
                <a:pPr marL="0" lvl="0" indent="0" algn="l" rtl="0">
                  <a:spcBef>
                    <a:spcPts val="0"/>
                  </a:spcBef>
                  <a:spcAft>
                    <a:spcPts val="0"/>
                  </a:spcAft>
                  <a:buNone/>
                </a:pPr>
                <a:endParaRPr lang="nl-BE" dirty="0"/>
              </a:p>
              <a:p>
                <a:endParaRPr lang="nl-BE" dirty="0"/>
              </a:p>
            </p:txBody>
          </p:sp>
        </mc:Fallback>
      </mc:AlternateContent>
      <p:sp>
        <p:nvSpPr>
          <p:cNvPr id="4" name="Tijdelijke aanduiding voor dianummer 3"/>
          <p:cNvSpPr>
            <a:spLocks noGrp="1"/>
          </p:cNvSpPr>
          <p:nvPr>
            <p:ph type="sldNum" sz="quarter" idx="5"/>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2740184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1915088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pPr defTabSz="914305">
                  <a:buClr>
                    <a:srgbClr val="000000"/>
                  </a:buClr>
                  <a:buSzPts val="1100"/>
                  <a:defRPr/>
                </a:pPr>
                <a:endParaRPr lang="nl-BE" dirty="0"/>
              </a:p>
            </p:txBody>
          </p:sp>
        </mc:Choice>
        <mc:Fallback xmlns="">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200" dirty="0">
                    <a:solidFill>
                      <a:schemeClr val="accent6">
                        <a:lumMod val="90000"/>
                        <a:lumOff val="10000"/>
                      </a:schemeClr>
                    </a:solidFill>
                  </a:rPr>
                  <a:t>Hoeveel % van de respondenten links van 94 kg en hoeveel % rechts ligt (oftewel hoeveel % minder of meer dan 94 kg weegt)</a:t>
                </a:r>
              </a:p>
              <a:p>
                <a:pPr marL="0" lvl="0" indent="0" algn="l" rtl="0">
                  <a:spcBef>
                    <a:spcPts val="0"/>
                  </a:spcBef>
                  <a:spcAft>
                    <a:spcPts val="0"/>
                  </a:spcAft>
                  <a:buNone/>
                </a:pPr>
                <a:endParaRPr lang="nl-B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200" b="1" dirty="0">
                    <a:solidFill>
                      <a:schemeClr val="accent6">
                        <a:lumMod val="90000"/>
                        <a:lumOff val="10000"/>
                      </a:schemeClr>
                    </a:solidFill>
                  </a:rPr>
                  <a:t>Oplossing: </a:t>
                </a:r>
                <a:r>
                  <a:rPr lang="nl-BE" sz="1200" dirty="0">
                    <a:solidFill>
                      <a:schemeClr val="accent6">
                        <a:lumMod val="90000"/>
                        <a:lumOff val="10000"/>
                      </a:schemeClr>
                    </a:solidFill>
                  </a:rPr>
                  <a:t>als we weten dat een </a:t>
                </a:r>
                <a:r>
                  <a:rPr lang="nl-BE" sz="1200" b="1" dirty="0">
                    <a:solidFill>
                      <a:schemeClr val="accent6">
                        <a:lumMod val="90000"/>
                        <a:lumOff val="10000"/>
                      </a:schemeClr>
                    </a:solidFill>
                  </a:rPr>
                  <a:t>variabele normaal verdeeld </a:t>
                </a:r>
                <a:r>
                  <a:rPr lang="nl-BE" sz="1200" dirty="0">
                    <a:solidFill>
                      <a:schemeClr val="accent6">
                        <a:lumMod val="90000"/>
                        <a:lumOff val="10000"/>
                      </a:schemeClr>
                    </a:solidFill>
                  </a:rPr>
                  <a:t>is met een bepaalde </a:t>
                </a:r>
                <a:r>
                  <a:rPr lang="nl-BE" sz="1200" i="0">
                    <a:solidFill>
                      <a:schemeClr val="accent6">
                        <a:lumMod val="90000"/>
                        <a:lumOff val="10000"/>
                      </a:schemeClr>
                    </a:solidFill>
                    <a:latin typeface="Cambria Math" panose="02040503050406030204" pitchFamily="18" charset="0"/>
                  </a:rPr>
                  <a:t>𝑋 ̅</a:t>
                </a:r>
                <a:r>
                  <a:rPr lang="nl-BE" sz="1200" dirty="0">
                    <a:solidFill>
                      <a:schemeClr val="accent6">
                        <a:lumMod val="90000"/>
                        <a:lumOff val="10000"/>
                      </a:schemeClr>
                    </a:solidFill>
                  </a:rPr>
                  <a:t> en </a:t>
                </a:r>
                <a:r>
                  <a:rPr lang="nl-BE" sz="1200" i="0">
                    <a:solidFill>
                      <a:schemeClr val="accent6">
                        <a:lumMod val="90000"/>
                        <a:lumOff val="10000"/>
                      </a:schemeClr>
                    </a:solidFill>
                    <a:latin typeface="Cambria Math" panose="02040503050406030204" pitchFamily="18" charset="0"/>
                  </a:rPr>
                  <a:t>𝑠</a:t>
                </a:r>
                <a:r>
                  <a:rPr lang="nl-BE" sz="1200" dirty="0">
                    <a:solidFill>
                      <a:schemeClr val="accent6">
                        <a:lumMod val="90000"/>
                        <a:lumOff val="10000"/>
                      </a:schemeClr>
                    </a:solidFill>
                  </a:rPr>
                  <a:t>, kunnen we die scores </a:t>
                </a:r>
                <a:r>
                  <a:rPr lang="nl-BE" sz="1200" b="1" dirty="0">
                    <a:solidFill>
                      <a:schemeClr val="accent6">
                        <a:lumMod val="90000"/>
                        <a:lumOff val="10000"/>
                      </a:schemeClr>
                    </a:solidFill>
                  </a:rPr>
                  <a:t>standaardiseren</a:t>
                </a:r>
                <a:r>
                  <a:rPr lang="nl-BE" sz="1200" dirty="0">
                    <a:solidFill>
                      <a:schemeClr val="accent6">
                        <a:lumMod val="90000"/>
                        <a:lumOff val="10000"/>
                      </a:schemeClr>
                    </a:solidFill>
                  </a:rPr>
                  <a:t>, waardoor de dichtheidskromme een </a:t>
                </a:r>
                <a:r>
                  <a:rPr lang="nl-BE" sz="1200" b="1" dirty="0">
                    <a:solidFill>
                      <a:schemeClr val="accent6">
                        <a:lumMod val="90000"/>
                        <a:lumOff val="10000"/>
                      </a:schemeClr>
                    </a:solidFill>
                  </a:rPr>
                  <a:t>standaardnormale of </a:t>
                </a:r>
                <a:r>
                  <a:rPr lang="nl-BE" sz="1200" b="1" dirty="0" err="1">
                    <a:solidFill>
                      <a:schemeClr val="accent6">
                        <a:lumMod val="90000"/>
                        <a:lumOff val="10000"/>
                      </a:schemeClr>
                    </a:solidFill>
                  </a:rPr>
                  <a:t>z</a:t>
                </a:r>
                <a:r>
                  <a:rPr lang="nl-BE" sz="1200" b="1" dirty="0">
                    <a:solidFill>
                      <a:schemeClr val="accent6">
                        <a:lumMod val="90000"/>
                        <a:lumOff val="10000"/>
                      </a:schemeClr>
                    </a:solidFill>
                  </a:rPr>
                  <a:t>-verdeling </a:t>
                </a:r>
                <a:r>
                  <a:rPr lang="nl-BE" sz="1200" dirty="0">
                    <a:solidFill>
                      <a:schemeClr val="accent6">
                        <a:lumMod val="90000"/>
                        <a:lumOff val="10000"/>
                      </a:schemeClr>
                    </a:solidFill>
                  </a:rPr>
                  <a:t>aanneemt</a:t>
                </a:r>
              </a:p>
              <a:p>
                <a:endParaRPr lang="nl-BE" dirty="0"/>
              </a:p>
            </p:txBody>
          </p:sp>
        </mc:Fallback>
      </mc:AlternateContent>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28502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186722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04057-45BD-9CD3-54CB-9EE6336C0CB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23AC041-A03C-D8D0-2F50-995CC3B5ACC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B01482E-4D56-CA07-8111-ABB905D42429}"/>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14897C03-B59D-1F0D-BBB3-850488801716}"/>
              </a:ext>
            </a:extLst>
          </p:cNvPr>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1859270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endParaRPr lang="nl-BE" dirty="0"/>
              </a:p>
            </p:txBody>
          </p:sp>
        </mc:Choice>
        <mc:Fallback xmlns="">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200" dirty="0">
                    <a:solidFill>
                      <a:schemeClr val="accent6">
                        <a:lumMod val="90000"/>
                        <a:lumOff val="10000"/>
                      </a:schemeClr>
                    </a:solidFill>
                  </a:rPr>
                  <a:t>met numerieke maten </a:t>
                </a:r>
                <a:r>
                  <a:rPr lang="ar-AE" sz="1200" i="0">
                    <a:solidFill>
                      <a:schemeClr val="accent6">
                        <a:lumMod val="90000"/>
                        <a:lumOff val="10000"/>
                      </a:schemeClr>
                    </a:solidFill>
                    <a:latin typeface="Cambria Math" panose="02040503050406030204" pitchFamily="18" charset="0"/>
                  </a:rPr>
                  <a:t>𝑋 ̅</a:t>
                </a:r>
                <a:r>
                  <a:rPr lang="ar-AE" sz="1200" dirty="0">
                    <a:solidFill>
                      <a:schemeClr val="accent6">
                        <a:lumMod val="90000"/>
                        <a:lumOff val="10000"/>
                      </a:schemeClr>
                    </a:solidFill>
                  </a:rPr>
                  <a:t> = 0, </a:t>
                </a:r>
                <a:r>
                  <a:rPr lang="ar-AE" sz="1200" i="0">
                    <a:solidFill>
                      <a:schemeClr val="accent6">
                        <a:lumMod val="90000"/>
                        <a:lumOff val="10000"/>
                      </a:schemeClr>
                    </a:solidFill>
                    <a:latin typeface="Cambria Math" panose="02040503050406030204" pitchFamily="18" charset="0"/>
                  </a:rPr>
                  <a:t>𝑠</a:t>
                </a:r>
                <a:r>
                  <a:rPr lang="ar-AE" sz="1200" dirty="0">
                    <a:solidFill>
                      <a:schemeClr val="accent6">
                        <a:lumMod val="90000"/>
                        <a:lumOff val="10000"/>
                      </a:schemeClr>
                    </a:solidFill>
                  </a:rPr>
                  <a:t> = 1, </a:t>
                </a:r>
                <a:r>
                  <a:rPr lang="nl-BE" sz="1200" dirty="0">
                    <a:solidFill>
                      <a:schemeClr val="accent6">
                        <a:lumMod val="90000"/>
                        <a:lumOff val="10000"/>
                      </a:schemeClr>
                    </a:solidFill>
                  </a:rPr>
                  <a:t>scheefheid = 0 (100 % symmetrisch) en </a:t>
                </a:r>
                <a:r>
                  <a:rPr lang="nl-BE" sz="1200" dirty="0" err="1">
                    <a:solidFill>
                      <a:schemeClr val="accent6">
                        <a:lumMod val="90000"/>
                        <a:lumOff val="10000"/>
                      </a:schemeClr>
                    </a:solidFill>
                  </a:rPr>
                  <a:t>kurtosis</a:t>
                </a:r>
                <a:r>
                  <a:rPr lang="nl-BE" sz="1200" dirty="0">
                    <a:solidFill>
                      <a:schemeClr val="accent6">
                        <a:lumMod val="90000"/>
                        <a:lumOff val="10000"/>
                      </a:schemeClr>
                    </a:solidFill>
                  </a:rPr>
                  <a:t> = 0 (niet te spits of te vlak)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nl-BE" sz="1200" dirty="0">
                  <a:solidFill>
                    <a:schemeClr val="accent6">
                      <a:lumMod val="90000"/>
                      <a:lumOff val="1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200" dirty="0">
                    <a:solidFill>
                      <a:schemeClr val="accent6">
                        <a:lumMod val="90000"/>
                        <a:lumOff val="10000"/>
                      </a:schemeClr>
                    </a:solidFill>
                  </a:rPr>
                  <a:t>Doordat alle normaal verdeelde variabelen gestandaardiseerd kunnen worden, hoeven we enkel van de </a:t>
                </a:r>
                <a:r>
                  <a:rPr lang="nl-BE" sz="1200" b="1" dirty="0">
                    <a:solidFill>
                      <a:schemeClr val="accent6">
                        <a:lumMod val="90000"/>
                        <a:lumOff val="10000"/>
                      </a:schemeClr>
                    </a:solidFill>
                  </a:rPr>
                  <a:t>standaardnormale dichtheidskromme de proporties onder elke mogelijke waarde te berekenen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nl-BE" sz="1200" dirty="0">
                    <a:solidFill>
                      <a:schemeClr val="accent6">
                        <a:lumMod val="90000"/>
                        <a:lumOff val="10000"/>
                      </a:schemeClr>
                    </a:solidFill>
                  </a:rPr>
                </a:br>
                <a:endParaRPr lang="nl-BE" sz="1200" dirty="0">
                  <a:solidFill>
                    <a:schemeClr val="accent6">
                      <a:lumMod val="90000"/>
                      <a:lumOff val="10000"/>
                    </a:schemeClr>
                  </a:solidFill>
                </a:endParaRPr>
              </a:p>
              <a:p>
                <a:pPr marL="0" lvl="0" indent="0" algn="l" rtl="0">
                  <a:spcBef>
                    <a:spcPts val="0"/>
                  </a:spcBef>
                  <a:spcAft>
                    <a:spcPts val="0"/>
                  </a:spcAft>
                  <a:buNone/>
                </a:pPr>
                <a:endParaRPr lang="nl-BE" dirty="0"/>
              </a:p>
              <a:p>
                <a:endParaRPr lang="nl-BE" dirty="0"/>
              </a:p>
            </p:txBody>
          </p:sp>
        </mc:Fallback>
      </mc:AlternateContent>
      <p:sp>
        <p:nvSpPr>
          <p:cNvPr id="4" name="Tijdelijke aanduiding voor dianummer 3"/>
          <p:cNvSpPr>
            <a:spLocks noGrp="1"/>
          </p:cNvSpPr>
          <p:nvPr>
            <p:ph type="sldNum" sz="quarter" idx="5"/>
          </p:nvPr>
        </p:nvSpPr>
        <p:spPr/>
        <p:txBody>
          <a:bodyPr/>
          <a:lstStyle/>
          <a:p>
            <a:fld id="{539A0A48-EDB1-4AFE-B1B7-10CE2A416496}" type="slidenum">
              <a:rPr lang="en-GB" smtClean="0"/>
              <a:t>23</a:t>
            </a:fld>
            <a:endParaRPr lang="en-GB"/>
          </a:p>
        </p:txBody>
      </p:sp>
    </p:spTree>
    <p:extLst>
      <p:ext uri="{BB962C8B-B14F-4D97-AF65-F5344CB8AC3E}">
        <p14:creationId xmlns:p14="http://schemas.microsoft.com/office/powerpoint/2010/main" val="3964677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2575583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3167616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26</a:t>
            </a:fld>
            <a:endParaRPr lang="en-GB"/>
          </a:p>
        </p:txBody>
      </p:sp>
    </p:spTree>
    <p:extLst>
      <p:ext uri="{BB962C8B-B14F-4D97-AF65-F5344CB8AC3E}">
        <p14:creationId xmlns:p14="http://schemas.microsoft.com/office/powerpoint/2010/main" val="2816863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A0A48-EDB1-4AFE-B1B7-10CE2A416496}" type="slidenum">
              <a:rPr lang="en-GB" smtClean="0"/>
              <a:t>27</a:t>
            </a:fld>
            <a:endParaRPr lang="en-GB"/>
          </a:p>
        </p:txBody>
      </p:sp>
    </p:spTree>
    <p:extLst>
      <p:ext uri="{BB962C8B-B14F-4D97-AF65-F5344CB8AC3E}">
        <p14:creationId xmlns:p14="http://schemas.microsoft.com/office/powerpoint/2010/main" val="1936893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28</a:t>
            </a:fld>
            <a:endParaRPr lang="en-GB"/>
          </a:p>
        </p:txBody>
      </p:sp>
    </p:spTree>
    <p:extLst>
      <p:ext uri="{BB962C8B-B14F-4D97-AF65-F5344CB8AC3E}">
        <p14:creationId xmlns:p14="http://schemas.microsoft.com/office/powerpoint/2010/main" val="1417216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29</a:t>
            </a:fld>
            <a:endParaRPr lang="en-GB"/>
          </a:p>
        </p:txBody>
      </p:sp>
    </p:spTree>
    <p:extLst>
      <p:ext uri="{BB962C8B-B14F-4D97-AF65-F5344CB8AC3E}">
        <p14:creationId xmlns:p14="http://schemas.microsoft.com/office/powerpoint/2010/main" val="4190854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1768956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30</a:t>
            </a:fld>
            <a:endParaRPr lang="en-GB"/>
          </a:p>
        </p:txBody>
      </p:sp>
    </p:spTree>
    <p:extLst>
      <p:ext uri="{BB962C8B-B14F-4D97-AF65-F5344CB8AC3E}">
        <p14:creationId xmlns:p14="http://schemas.microsoft.com/office/powerpoint/2010/main" val="3809715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endParaRPr lang="nl-BE" dirty="0"/>
              </a:p>
            </p:txBody>
          </p:sp>
        </mc:Choice>
        <mc:Fallback xmlns="">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200" dirty="0" smtClean="0">
                    <a:solidFill>
                      <a:schemeClr val="accent6">
                        <a:lumMod val="90000"/>
                        <a:lumOff val="10000"/>
                      </a:schemeClr>
                    </a:solidFill>
                  </a:rPr>
                  <a:t>Bv. een steekproe</a:t>
                </a:r>
                <a:r>
                  <a:rPr lang="nl-BE" sz="1200" u="sng" dirty="0">
                    <a:solidFill>
                      <a:schemeClr val="accent6">
                        <a:lumMod val="90000"/>
                        <a:lumOff val="10000"/>
                      </a:schemeClr>
                    </a:solidFill>
                  </a:rPr>
                  <a:t>ven</a:t>
                </a:r>
                <a:r>
                  <a:rPr lang="nl-BE" sz="1200" dirty="0">
                    <a:solidFill>
                      <a:schemeClr val="accent6">
                        <a:lumMod val="90000"/>
                        <a:lumOff val="10000"/>
                      </a:schemeClr>
                    </a:solidFill>
                  </a:rPr>
                  <a:t>verdeling van </a:t>
                </a:r>
                <a:r>
                  <a:rPr lang="ar-AE" sz="1200" i="0">
                    <a:solidFill>
                      <a:schemeClr val="accent6">
                        <a:lumMod val="90000"/>
                        <a:lumOff val="10000"/>
                      </a:schemeClr>
                    </a:solidFill>
                    <a:latin typeface="Cambria Math" panose="02040503050406030204" pitchFamily="18" charset="0"/>
                  </a:rPr>
                  <a:t>𝑋 ̅  </a:t>
                </a:r>
                <a:r>
                  <a:rPr lang="nl-BE" sz="1200" dirty="0">
                    <a:solidFill>
                      <a:schemeClr val="accent6">
                        <a:lumMod val="90000"/>
                        <a:lumOff val="10000"/>
                      </a:schemeClr>
                    </a:solidFill>
                  </a:rPr>
                  <a:t>van een variabele toont het gedrag van het steekproefgemiddelde bij een onbeperkt aantal steekproeftrekkingen en is dus een verdeling van alle steekproefgemiddeldes die uit elke aparte steekproef komen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nl-BE" sz="1200" dirty="0">
                  <a:solidFill>
                    <a:schemeClr val="accent6">
                      <a:lumMod val="90000"/>
                      <a:lumOff val="1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200" b="1" dirty="0">
                    <a:solidFill>
                      <a:schemeClr val="accent6">
                        <a:lumMod val="90000"/>
                        <a:lumOff val="10000"/>
                      </a:schemeClr>
                    </a:solidFill>
                  </a:rPr>
                  <a:t>theoretische verdeling</a:t>
                </a:r>
                <a:r>
                  <a:rPr lang="nl-BE" sz="1200" dirty="0">
                    <a:solidFill>
                      <a:schemeClr val="accent6">
                        <a:lumMod val="90000"/>
                        <a:lumOff val="10000"/>
                      </a:schemeClr>
                    </a:solidFill>
                  </a:rPr>
                  <a:t> want in de praktijk nooit meer dan één steekproef trekken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nl-BE" sz="1200" dirty="0">
                  <a:solidFill>
                    <a:schemeClr val="accent6">
                      <a:lumMod val="90000"/>
                      <a:lumOff val="1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200" b="1" dirty="0">
                    <a:solidFill>
                      <a:schemeClr val="accent6">
                        <a:lumMod val="90000"/>
                        <a:lumOff val="10000"/>
                      </a:schemeClr>
                    </a:solidFill>
                    <a:latin typeface="Nunito Sans" panose="020B0604020202020204" charset="0"/>
                  </a:rPr>
                  <a:t>standaardfout</a:t>
                </a:r>
                <a:r>
                  <a:rPr lang="nl-BE" sz="1200" dirty="0">
                    <a:solidFill>
                      <a:schemeClr val="accent6">
                        <a:lumMod val="90000"/>
                        <a:lumOff val="10000"/>
                      </a:schemeClr>
                    </a:solidFill>
                    <a:latin typeface="Nunito Sans" panose="020B0604020202020204" charset="0"/>
                  </a:rPr>
                  <a:t> of de standaardafwijking van de steekproe</a:t>
                </a:r>
                <a:r>
                  <a:rPr lang="nl-BE" sz="1200" u="sng" dirty="0">
                    <a:solidFill>
                      <a:schemeClr val="accent6">
                        <a:lumMod val="90000"/>
                        <a:lumOff val="10000"/>
                      </a:schemeClr>
                    </a:solidFill>
                    <a:latin typeface="Nunito Sans" panose="020B0604020202020204" charset="0"/>
                  </a:rPr>
                  <a:t>ven</a:t>
                </a:r>
                <a:r>
                  <a:rPr lang="nl-BE" sz="1200" dirty="0">
                    <a:solidFill>
                      <a:schemeClr val="accent6">
                        <a:lumMod val="90000"/>
                        <a:lumOff val="10000"/>
                      </a:schemeClr>
                    </a:solidFill>
                    <a:latin typeface="Nunito Sans" panose="020B0604020202020204" charset="0"/>
                  </a:rPr>
                  <a:t>verdeling</a:t>
                </a:r>
              </a:p>
              <a:p>
                <a:pPr marL="0" indent="0">
                  <a:lnSpc>
                    <a:spcPct val="150000"/>
                  </a:lnSpc>
                  <a:buNone/>
                </a:pPr>
                <a:endParaRPr lang="nl-BE" b="1" dirty="0" smtClean="0">
                  <a:solidFill>
                    <a:srgbClr val="002060"/>
                  </a:solidFill>
                  <a:cs typeface="Calibri Light" panose="020F0302020204030204" pitchFamily="34" charset="0"/>
                </a:endParaRPr>
              </a:p>
              <a:p>
                <a:pPr marL="536575" indent="-536575">
                  <a:lnSpc>
                    <a:spcPct val="150000"/>
                  </a:lnSpc>
                  <a:buAutoNum type="arabicPeriod"/>
                </a:pPr>
                <a:endParaRPr lang="nl-BE" b="1" dirty="0" smtClean="0">
                  <a:solidFill>
                    <a:srgbClr val="002060"/>
                  </a:solidFill>
                  <a:cs typeface="Calibri Light" panose="020F0302020204030204" pitchFamily="34" charset="0"/>
                </a:endParaRPr>
              </a:p>
              <a:p>
                <a:pPr marL="536575" indent="-536575">
                  <a:lnSpc>
                    <a:spcPct val="150000"/>
                  </a:lnSpc>
                  <a:buAutoNum type="arabicPeriod"/>
                </a:pPr>
                <a:r>
                  <a:rPr lang="nl-BE" b="1" dirty="0" smtClean="0">
                    <a:solidFill>
                      <a:srgbClr val="002060"/>
                    </a:solidFill>
                    <a:cs typeface="Calibri Light" panose="020F0302020204030204" pitchFamily="34" charset="0"/>
                  </a:rPr>
                  <a:t>Verwachte waarde </a:t>
                </a:r>
                <a:r>
                  <a:rPr lang="nl-BE" dirty="0">
                    <a:solidFill>
                      <a:srgbClr val="002060"/>
                    </a:solidFill>
                    <a:cs typeface="Calibri Light" panose="020F0302020204030204" pitchFamily="34" charset="0"/>
                  </a:rPr>
                  <a:t>van het </a:t>
                </a:r>
                <a:r>
                  <a:rPr lang="nl-BE" b="1" dirty="0">
                    <a:solidFill>
                      <a:srgbClr val="002060"/>
                    </a:solidFill>
                    <a:cs typeface="Calibri Light" panose="020F0302020204030204" pitchFamily="34" charset="0"/>
                  </a:rPr>
                  <a:t>steekproe</a:t>
                </a:r>
                <a:r>
                  <a:rPr lang="nl-BE" b="1" u="sng" dirty="0">
                    <a:solidFill>
                      <a:srgbClr val="002060"/>
                    </a:solidFill>
                    <a:cs typeface="Calibri Light" panose="020F0302020204030204" pitchFamily="34" charset="0"/>
                  </a:rPr>
                  <a:t>ven</a:t>
                </a:r>
                <a:r>
                  <a:rPr lang="nl-BE" b="1" dirty="0">
                    <a:solidFill>
                      <a:srgbClr val="002060"/>
                    </a:solidFill>
                    <a:cs typeface="Calibri Light" panose="020F0302020204030204" pitchFamily="34" charset="0"/>
                  </a:rPr>
                  <a:t>gemiddelde</a:t>
                </a:r>
                <a:r>
                  <a:rPr lang="nl-BE" dirty="0">
                    <a:solidFill>
                      <a:srgbClr val="002060"/>
                    </a:solidFill>
                    <a:cs typeface="Calibri Light" panose="020F0302020204030204" pitchFamily="34" charset="0"/>
                  </a:rPr>
                  <a:t> E(</a:t>
                </a:r>
                <a:r>
                  <a:rPr lang="nl-BE" i="0">
                    <a:solidFill>
                      <a:srgbClr val="002060"/>
                    </a:solidFill>
                    <a:latin typeface="Cambria Math" panose="02040503050406030204" pitchFamily="18" charset="0"/>
                  </a:rPr>
                  <a:t>𝑋 ̅</a:t>
                </a:r>
                <a:r>
                  <a:rPr lang="nl-BE" dirty="0">
                    <a:solidFill>
                      <a:srgbClr val="002060"/>
                    </a:solidFill>
                    <a:cs typeface="Calibri Light" panose="020F0302020204030204" pitchFamily="34" charset="0"/>
                  </a:rPr>
                  <a:t>) is gelijk aan het </a:t>
                </a:r>
                <a:r>
                  <a:rPr lang="nl-BE" b="1" dirty="0">
                    <a:solidFill>
                      <a:srgbClr val="002060"/>
                    </a:solidFill>
                    <a:cs typeface="Calibri Light" panose="020F0302020204030204" pitchFamily="34" charset="0"/>
                  </a:rPr>
                  <a:t>populatiegemiddelde</a:t>
                </a:r>
                <a:r>
                  <a:rPr lang="nl-BE" dirty="0">
                    <a:solidFill>
                      <a:srgbClr val="002060"/>
                    </a:solidFill>
                    <a:cs typeface="Calibri Light" panose="020F0302020204030204" pitchFamily="34" charset="0"/>
                  </a:rPr>
                  <a:t> </a:t>
                </a:r>
                <a:r>
                  <a:rPr lang="nl-BE" i="0">
                    <a:solidFill>
                      <a:srgbClr val="002060"/>
                    </a:solidFill>
                    <a:latin typeface="Cambria Math" panose="02040503050406030204" pitchFamily="18" charset="0"/>
                    <a:ea typeface="Cambria Math" panose="02040503050406030204" pitchFamily="18" charset="0"/>
                  </a:rPr>
                  <a:t>μ</a:t>
                </a:r>
                <a:r>
                  <a:rPr lang="nl-BE" dirty="0">
                    <a:solidFill>
                      <a:srgbClr val="002060"/>
                    </a:solidFill>
                    <a:cs typeface="Calibri Light" panose="020F0302020204030204" pitchFamily="34" charset="0"/>
                  </a:rPr>
                  <a:t> </a:t>
                </a:r>
              </a:p>
              <a:p>
                <a:pPr marL="536575" indent="-536575">
                  <a:lnSpc>
                    <a:spcPct val="150000"/>
                  </a:lnSpc>
                  <a:buAutoNum type="arabicPeriod"/>
                </a:pPr>
                <a:endParaRPr lang="nl-BE" dirty="0">
                  <a:solidFill>
                    <a:srgbClr val="002060"/>
                  </a:solidFill>
                  <a:cs typeface="Calibri Light" panose="020F0302020204030204" pitchFamily="34" charset="0"/>
                </a:endParaRPr>
              </a:p>
              <a:p>
                <a:pPr marL="536575" indent="-536575">
                  <a:lnSpc>
                    <a:spcPct val="150000"/>
                  </a:lnSpc>
                  <a:buAutoNum type="arabicPeriod"/>
                </a:pPr>
                <a:r>
                  <a:rPr lang="nl-BE" dirty="0"/>
                  <a:t>De </a:t>
                </a:r>
                <a:r>
                  <a:rPr lang="nl-BE" b="1" dirty="0"/>
                  <a:t>variantie σ² of s² </a:t>
                </a:r>
                <a:r>
                  <a:rPr lang="nl-BE" dirty="0"/>
                  <a:t>van de steekproe</a:t>
                </a:r>
                <a:r>
                  <a:rPr lang="nl-BE" u="sng" dirty="0"/>
                  <a:t>ven</a:t>
                </a:r>
                <a:r>
                  <a:rPr lang="nl-BE" dirty="0"/>
                  <a:t>verdeling</a:t>
                </a:r>
                <a:r>
                  <a:rPr lang="nl-BE" b="1" dirty="0"/>
                  <a:t> </a:t>
                </a:r>
                <a:r>
                  <a:rPr lang="nl-BE" dirty="0"/>
                  <a:t>van gemiddelden van onafhankelijke steekproeven met omvang n is gelijk aan </a:t>
                </a:r>
                <a:r>
                  <a:rPr lang="nl-BE" b="1" dirty="0"/>
                  <a:t>σ²/n </a:t>
                </a:r>
                <a:r>
                  <a:rPr lang="nl-BE" dirty="0"/>
                  <a:t>of </a:t>
                </a:r>
                <a:r>
                  <a:rPr lang="nl-BE" b="1" dirty="0"/>
                  <a:t>s²/n.</a:t>
                </a:r>
              </a:p>
              <a:p>
                <a:pPr marL="0" indent="0">
                  <a:lnSpc>
                    <a:spcPct val="150000"/>
                  </a:lnSpc>
                  <a:buNone/>
                </a:pPr>
                <a:r>
                  <a:rPr lang="nl-BE" dirty="0"/>
                  <a:t>	De vierkantswortel uit de variantie van de steekproe</a:t>
                </a:r>
                <a:r>
                  <a:rPr lang="nl-BE" u="sng" dirty="0"/>
                  <a:t>ven</a:t>
                </a:r>
                <a:r>
                  <a:rPr lang="nl-BE" dirty="0"/>
                  <a:t>verdeling wordt de 	</a:t>
                </a:r>
                <a:r>
                  <a:rPr lang="nl-BE" b="1" dirty="0"/>
                  <a:t>standaardfout </a:t>
                </a:r>
                <a:r>
                  <a:rPr lang="nl-BE" dirty="0"/>
                  <a:t>genoemd:</a:t>
                </a:r>
              </a:p>
              <a:p>
                <a:pPr marL="0" indent="0">
                  <a:lnSpc>
                    <a:spcPct val="150000"/>
                  </a:lnSpc>
                  <a:buNone/>
                </a:pPr>
                <a:r>
                  <a:rPr lang="nl-BE" dirty="0">
                    <a:solidFill>
                      <a:srgbClr val="002060"/>
                    </a:solidFill>
                    <a:cs typeface="Calibri Light" panose="020F0302020204030204" pitchFamily="34" charset="0"/>
                  </a:rPr>
                  <a:t>	 					SE = </a:t>
                </a:r>
                <a:r>
                  <a:rPr lang="nl-BE" sz="1600" i="0">
                    <a:solidFill>
                      <a:srgbClr val="002060"/>
                    </a:solidFill>
                    <a:latin typeface="Cambria Math" panose="02040503050406030204" pitchFamily="18" charset="0"/>
                    <a:ea typeface="Cambria Math" panose="02040503050406030204" pitchFamily="18" charset="0"/>
                  </a:rPr>
                  <a:t>𝜎⁄√</a:t>
                </a:r>
                <a:r>
                  <a:rPr lang="nl-BE" sz="1600" i="0">
                    <a:solidFill>
                      <a:srgbClr val="002060"/>
                    </a:solidFill>
                    <a:latin typeface="Cambria Math" panose="02040503050406030204" pitchFamily="18" charset="0"/>
                  </a:rPr>
                  <a:t>𝑛  </a:t>
                </a:r>
                <a:r>
                  <a:rPr lang="nl-BE" dirty="0">
                    <a:solidFill>
                      <a:srgbClr val="002060"/>
                    </a:solidFill>
                    <a:cs typeface="Calibri Light" panose="020F0302020204030204" pitchFamily="34" charset="0"/>
                  </a:rPr>
                  <a:t>of </a:t>
                </a:r>
                <a:r>
                  <a:rPr lang="nl-BE" sz="1600" i="0">
                    <a:solidFill>
                      <a:srgbClr val="002060"/>
                    </a:solidFill>
                    <a:latin typeface="Cambria Math" panose="02040503050406030204" pitchFamily="18" charset="0"/>
                  </a:rPr>
                  <a:t>𝑠⁄√𝑛  </a:t>
                </a:r>
                <a:r>
                  <a:rPr lang="nl-BE" dirty="0">
                    <a:solidFill>
                      <a:srgbClr val="002060"/>
                    </a:solidFill>
                    <a:cs typeface="Calibri Light" panose="020F0302020204030204" pitchFamily="34" charset="0"/>
                  </a:rPr>
                  <a:t> </a:t>
                </a:r>
              </a:p>
              <a:p>
                <a:pPr marL="0" indent="0">
                  <a:lnSpc>
                    <a:spcPct val="150000"/>
                  </a:lnSpc>
                  <a:buNone/>
                </a:pPr>
                <a:r>
                  <a:rPr lang="nl-BE" b="1" dirty="0" smtClean="0">
                    <a:solidFill>
                      <a:srgbClr val="002060"/>
                    </a:solidFill>
                    <a:cs typeface="Calibri Light" panose="020F0302020204030204" pitchFamily="34" charset="0"/>
                  </a:rPr>
                  <a:t>Wet van grote getallen:</a:t>
                </a:r>
              </a:p>
              <a:p>
                <a:pPr marL="0" indent="0">
                  <a:lnSpc>
                    <a:spcPct val="150000"/>
                  </a:lnSpc>
                  <a:buNone/>
                </a:pPr>
                <a:r>
                  <a:rPr lang="nl-BE" dirty="0">
                    <a:solidFill>
                      <a:srgbClr val="002060"/>
                    </a:solidFill>
                    <a:cs typeface="Calibri Light" panose="020F0302020204030204" pitchFamily="34" charset="0"/>
                  </a:rPr>
                  <a:t>3. Hoe </a:t>
                </a:r>
                <a:r>
                  <a:rPr lang="nl-BE" b="1" dirty="0">
                    <a:solidFill>
                      <a:srgbClr val="002060"/>
                    </a:solidFill>
                    <a:cs typeface="Calibri Light" panose="020F0302020204030204" pitchFamily="34" charset="0"/>
                  </a:rPr>
                  <a:t>groter de steekproef </a:t>
                </a:r>
                <a:r>
                  <a:rPr lang="nl-BE" dirty="0">
                    <a:solidFill>
                      <a:srgbClr val="002060"/>
                    </a:solidFill>
                    <a:cs typeface="Calibri Light" panose="020F0302020204030204" pitchFamily="34" charset="0"/>
                  </a:rPr>
                  <a:t>(n), hoe dichter steekproefgemiddelde (</a:t>
                </a:r>
                <a:r>
                  <a:rPr lang="nl-BE" i="0">
                    <a:solidFill>
                      <a:srgbClr val="002060"/>
                    </a:solidFill>
                    <a:latin typeface="Cambria Math" panose="02040503050406030204" pitchFamily="18" charset="0"/>
                  </a:rPr>
                  <a:t>𝑋 ̅</a:t>
                </a:r>
                <a:r>
                  <a:rPr lang="nl-BE" dirty="0">
                    <a:solidFill>
                      <a:srgbClr val="002060"/>
                    </a:solidFill>
                    <a:cs typeface="Calibri Light" panose="020F0302020204030204" pitchFamily="34" charset="0"/>
                  </a:rPr>
                  <a:t>) bij 	 	 	populatiegemiddelde (</a:t>
                </a:r>
                <a:r>
                  <a:rPr lang="el-GR" dirty="0">
                    <a:solidFill>
                      <a:srgbClr val="002060"/>
                    </a:solidFill>
                    <a:cs typeface="Calibri Light" panose="020F0302020204030204" pitchFamily="34" charset="0"/>
                  </a:rPr>
                  <a:t>μ</a:t>
                </a:r>
                <a:r>
                  <a:rPr lang="nl-BE" dirty="0">
                    <a:solidFill>
                      <a:srgbClr val="002060"/>
                    </a:solidFill>
                    <a:cs typeface="Calibri Light" panose="020F0302020204030204" pitchFamily="34" charset="0"/>
                  </a:rPr>
                  <a:t>) komt</a:t>
                </a:r>
              </a:p>
              <a:p>
                <a:pPr marL="0" indent="0">
                  <a:lnSpc>
                    <a:spcPct val="150000"/>
                  </a:lnSpc>
                  <a:buNone/>
                </a:pPr>
                <a:endParaRPr lang="nl-BE" sz="800" dirty="0">
                  <a:solidFill>
                    <a:srgbClr val="002060"/>
                  </a:solidFill>
                  <a:cs typeface="Calibri Light" panose="020F0302020204030204" pitchFamily="34" charset="0"/>
                </a:endParaRPr>
              </a:p>
              <a:p>
                <a:pPr marL="536575" indent="-536575">
                  <a:lnSpc>
                    <a:spcPct val="150000"/>
                  </a:lnSpc>
                  <a:buFont typeface="+mj-lt"/>
                  <a:buAutoNum type="arabicPeriod" startAt="4"/>
                </a:pPr>
                <a:r>
                  <a:rPr lang="nl-BE" dirty="0">
                    <a:solidFill>
                      <a:srgbClr val="002060"/>
                    </a:solidFill>
                    <a:cs typeface="Calibri Light" panose="020F0302020204030204" pitchFamily="34" charset="0"/>
                  </a:rPr>
                  <a:t>Als de </a:t>
                </a:r>
                <a:r>
                  <a:rPr lang="nl-BE" b="1" dirty="0">
                    <a:solidFill>
                      <a:srgbClr val="002060"/>
                    </a:solidFill>
                    <a:cs typeface="Calibri Light" panose="020F0302020204030204" pitchFamily="34" charset="0"/>
                  </a:rPr>
                  <a:t>steekproef (n) groot </a:t>
                </a:r>
                <a:r>
                  <a:rPr lang="nl-BE" dirty="0">
                    <a:solidFill>
                      <a:srgbClr val="002060"/>
                    </a:solidFill>
                    <a:cs typeface="Calibri Light" panose="020F0302020204030204" pitchFamily="34" charset="0"/>
                  </a:rPr>
                  <a:t>genoeg is, dan kan populatiegemiddelde (</a:t>
                </a:r>
                <a:r>
                  <a:rPr lang="nl-BE" b="0" i="0">
                    <a:solidFill>
                      <a:srgbClr val="002060"/>
                    </a:solidFill>
                    <a:latin typeface="Cambria Math" panose="02040503050406030204" pitchFamily="18" charset="0"/>
                    <a:ea typeface="Cambria Math" panose="02040503050406030204" pitchFamily="18" charset="0"/>
                  </a:rPr>
                  <a:t>𝜇</a:t>
                </a:r>
                <a:r>
                  <a:rPr lang="nl-BE" dirty="0">
                    <a:solidFill>
                      <a:srgbClr val="002060"/>
                    </a:solidFill>
                    <a:cs typeface="Calibri Light" panose="020F0302020204030204" pitchFamily="34" charset="0"/>
                  </a:rPr>
                  <a:t>) en populatievariantie (</a:t>
                </a:r>
                <a:r>
                  <a:rPr lang="nl-BE" b="0" i="0">
                    <a:solidFill>
                      <a:srgbClr val="002060"/>
                    </a:solidFill>
                    <a:latin typeface="Cambria Math" panose="02040503050406030204" pitchFamily="18" charset="0"/>
                    <a:ea typeface="Cambria Math" panose="02040503050406030204" pitchFamily="18" charset="0"/>
                  </a:rPr>
                  <a:t>𝜎</a:t>
                </a:r>
                <a:r>
                  <a:rPr lang="nl-BE" dirty="0">
                    <a:solidFill>
                      <a:srgbClr val="002060"/>
                    </a:solidFill>
                    <a:cs typeface="Calibri Light" panose="020F0302020204030204" pitchFamily="34" charset="0"/>
                  </a:rPr>
                  <a:t>) geschat worden via steekproefgemiddelde (</a:t>
                </a:r>
                <a:r>
                  <a:rPr lang="nl-BE" b="1" i="0">
                    <a:solidFill>
                      <a:srgbClr val="002060"/>
                    </a:solidFill>
                    <a:latin typeface="Cambria Math" panose="02040503050406030204" pitchFamily="18" charset="0"/>
                  </a:rPr>
                  <a:t>𝑿 ̅</a:t>
                </a:r>
                <a:r>
                  <a:rPr lang="nl-BE" dirty="0">
                    <a:solidFill>
                      <a:srgbClr val="002060"/>
                    </a:solidFill>
                    <a:cs typeface="Calibri Light" panose="020F0302020204030204" pitchFamily="34" charset="0"/>
                  </a:rPr>
                  <a:t>) en steekproefvariantie (</a:t>
                </a:r>
                <a:r>
                  <a:rPr lang="nl-BE" b="1" i="0">
                    <a:solidFill>
                      <a:srgbClr val="002060"/>
                    </a:solidFill>
                    <a:latin typeface="Cambria Math" panose="02040503050406030204" pitchFamily="18" charset="0"/>
                  </a:rPr>
                  <a:t>𝒔</a:t>
                </a:r>
                <a:r>
                  <a:rPr lang="nl-BE" dirty="0">
                    <a:solidFill>
                      <a:srgbClr val="002060"/>
                    </a:solidFill>
                    <a:cs typeface="Calibri Light" panose="020F0302020204030204" pitchFamily="34" charset="0"/>
                  </a:rPr>
                  <a:t>) </a:t>
                </a:r>
              </a:p>
              <a:p>
                <a:pPr marL="536575" indent="-536575">
                  <a:lnSpc>
                    <a:spcPct val="150000"/>
                  </a:lnSpc>
                  <a:buFont typeface="+mj-lt"/>
                  <a:buAutoNum type="arabicPeriod" startAt="4"/>
                </a:pPr>
                <a:endParaRPr lang="nl-BE" sz="800" dirty="0">
                  <a:solidFill>
                    <a:srgbClr val="002060"/>
                  </a:solidFill>
                  <a:cs typeface="Calibri Light" panose="020F0302020204030204" pitchFamily="34" charset="0"/>
                </a:endParaRPr>
              </a:p>
              <a:p>
                <a:pPr marL="536575" indent="-536575">
                  <a:lnSpc>
                    <a:spcPct val="150000"/>
                  </a:lnSpc>
                  <a:buFont typeface="+mj-lt"/>
                  <a:buAutoNum type="arabicPeriod" startAt="4"/>
                </a:pPr>
                <a:r>
                  <a:rPr lang="nl-BE" dirty="0">
                    <a:solidFill>
                      <a:srgbClr val="002060"/>
                    </a:solidFill>
                    <a:cs typeface="Calibri Light" panose="020F0302020204030204" pitchFamily="34" charset="0"/>
                  </a:rPr>
                  <a:t>Steekproe</a:t>
                </a:r>
                <a:r>
                  <a:rPr lang="nl-BE" u="sng" dirty="0">
                    <a:solidFill>
                      <a:srgbClr val="002060"/>
                    </a:solidFill>
                    <a:cs typeface="Calibri Light" panose="020F0302020204030204" pitchFamily="34" charset="0"/>
                  </a:rPr>
                  <a:t>ven</a:t>
                </a:r>
                <a:r>
                  <a:rPr lang="nl-BE" dirty="0">
                    <a:solidFill>
                      <a:srgbClr val="002060"/>
                    </a:solidFill>
                    <a:cs typeface="Calibri Light" panose="020F0302020204030204" pitchFamily="34" charset="0"/>
                  </a:rPr>
                  <a:t>gemiddelde en SE kunnen geschat worden o.b.v. de steekproefgrootheden van een particuliere </a:t>
                </a:r>
                <a:r>
                  <a:rPr lang="nl-BE" b="1" dirty="0">
                    <a:solidFill>
                      <a:srgbClr val="002060"/>
                    </a:solidFill>
                    <a:cs typeface="Calibri Light" panose="020F0302020204030204" pitchFamily="34" charset="0"/>
                  </a:rPr>
                  <a:t>steekproef</a:t>
                </a:r>
                <a:r>
                  <a:rPr lang="nl-BE" dirty="0">
                    <a:solidFill>
                      <a:srgbClr val="002060"/>
                    </a:solidFill>
                    <a:cs typeface="Calibri Light" panose="020F0302020204030204" pitchFamily="34" charset="0"/>
                  </a:rPr>
                  <a:t> van </a:t>
                </a:r>
                <a:r>
                  <a:rPr lang="nl-BE" b="1" dirty="0">
                    <a:solidFill>
                      <a:srgbClr val="002060"/>
                    </a:solidFill>
                    <a:cs typeface="Calibri Light" panose="020F0302020204030204" pitchFamily="34" charset="0"/>
                  </a:rPr>
                  <a:t>voldoende omvang n</a:t>
                </a:r>
              </a:p>
              <a:p>
                <a:endParaRPr lang="nl-BE" dirty="0" smtClean="0"/>
              </a:p>
              <a:p>
                <a:endParaRPr lang="nl-BE" dirty="0"/>
              </a:p>
              <a:p>
                <a:endParaRPr lang="nl-BE" dirty="0"/>
              </a:p>
            </p:txBody>
          </p:sp>
        </mc:Fallback>
      </mc:AlternateContent>
      <p:sp>
        <p:nvSpPr>
          <p:cNvPr id="4" name="Tijdelijke aanduiding voor dianummer 3"/>
          <p:cNvSpPr>
            <a:spLocks noGrp="1"/>
          </p:cNvSpPr>
          <p:nvPr>
            <p:ph type="sldNum" sz="quarter" idx="10"/>
          </p:nvPr>
        </p:nvSpPr>
        <p:spPr/>
        <p:txBody>
          <a:bodyPr/>
          <a:lstStyle/>
          <a:p>
            <a:fld id="{539A0A48-EDB1-4AFE-B1B7-10CE2A416496}" type="slidenum">
              <a:rPr lang="en-GB" smtClean="0"/>
              <a:t>31</a:t>
            </a:fld>
            <a:endParaRPr lang="en-GB"/>
          </a:p>
        </p:txBody>
      </p:sp>
    </p:spTree>
    <p:extLst>
      <p:ext uri="{BB962C8B-B14F-4D97-AF65-F5344CB8AC3E}">
        <p14:creationId xmlns:p14="http://schemas.microsoft.com/office/powerpoint/2010/main" val="2678439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endParaRPr lang="nl-BE" dirty="0"/>
              </a:p>
            </p:txBody>
          </p:sp>
        </mc:Choice>
        <mc:Fallback xmlns="">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200" b="1" i="0" dirty="0">
                    <a:solidFill>
                      <a:schemeClr val="accent6">
                        <a:lumMod val="90000"/>
                        <a:lumOff val="10000"/>
                      </a:schemeClr>
                    </a:solidFill>
                    <a:latin typeface="Cambria Math" panose="02040503050406030204" pitchFamily="18" charset="0"/>
                    <a:ea typeface="Cambria Math" panose="02040503050406030204" pitchFamily="18" charset="0"/>
                  </a:rPr>
                  <a:t>∞</a:t>
                </a:r>
                <a:r>
                  <a:rPr lang="nl-BE" sz="1200" b="1" dirty="0">
                    <a:solidFill>
                      <a:schemeClr val="accent6">
                        <a:lumMod val="90000"/>
                        <a:lumOff val="10000"/>
                      </a:schemeClr>
                    </a:solidFill>
                  </a:rPr>
                  <a:t> </a:t>
                </a:r>
                <a:r>
                  <a:rPr lang="nl-BE" sz="1200" dirty="0">
                    <a:solidFill>
                      <a:schemeClr val="accent6">
                        <a:lumMod val="90000"/>
                        <a:lumOff val="10000"/>
                      </a:schemeClr>
                    </a:solidFill>
                  </a:rPr>
                  <a:t>veel steekproeven trekken, en plaatsen we alle gevonden gemiddelden (</a:t>
                </a:r>
                <a:r>
                  <a:rPr lang="ar-AE" sz="1200" i="0">
                    <a:solidFill>
                      <a:schemeClr val="accent6">
                        <a:lumMod val="90000"/>
                        <a:lumOff val="10000"/>
                      </a:schemeClr>
                    </a:solidFill>
                    <a:latin typeface="Cambria Math" panose="02040503050406030204" pitchFamily="18" charset="0"/>
                  </a:rPr>
                  <a:t>𝑋 ̅</a:t>
                </a:r>
                <a:r>
                  <a:rPr lang="ar-AE" sz="1200" baseline="-25000" dirty="0">
                    <a:solidFill>
                      <a:schemeClr val="accent6">
                        <a:lumMod val="90000"/>
                        <a:lumOff val="10000"/>
                      </a:schemeClr>
                    </a:solidFill>
                  </a:rPr>
                  <a:t>1</a:t>
                </a:r>
                <a:r>
                  <a:rPr lang="ar-AE" sz="1200" dirty="0">
                    <a:solidFill>
                      <a:schemeClr val="accent6">
                        <a:lumMod val="90000"/>
                        <a:lumOff val="10000"/>
                      </a:schemeClr>
                    </a:solidFill>
                  </a:rPr>
                  <a:t>, </a:t>
                </a:r>
                <a:r>
                  <a:rPr lang="ar-AE" sz="1200" i="0">
                    <a:solidFill>
                      <a:schemeClr val="accent6">
                        <a:lumMod val="90000"/>
                        <a:lumOff val="10000"/>
                      </a:schemeClr>
                    </a:solidFill>
                    <a:latin typeface="Cambria Math" panose="02040503050406030204" pitchFamily="18" charset="0"/>
                  </a:rPr>
                  <a:t>𝑋 ̅</a:t>
                </a:r>
                <a:r>
                  <a:rPr lang="ar-AE" sz="1200" baseline="-25000" dirty="0">
                    <a:solidFill>
                      <a:schemeClr val="accent6">
                        <a:lumMod val="90000"/>
                        <a:lumOff val="10000"/>
                      </a:schemeClr>
                    </a:solidFill>
                  </a:rPr>
                  <a:t>2</a:t>
                </a:r>
                <a:r>
                  <a:rPr lang="ar-AE" sz="1200" dirty="0">
                    <a:solidFill>
                      <a:schemeClr val="accent6">
                        <a:lumMod val="90000"/>
                        <a:lumOff val="10000"/>
                      </a:schemeClr>
                    </a:solidFill>
                  </a:rPr>
                  <a:t>, </a:t>
                </a:r>
                <a:r>
                  <a:rPr lang="ar-AE" sz="1200" i="0">
                    <a:solidFill>
                      <a:schemeClr val="accent6">
                        <a:lumMod val="90000"/>
                        <a:lumOff val="10000"/>
                      </a:schemeClr>
                    </a:solidFill>
                    <a:latin typeface="Cambria Math" panose="02040503050406030204" pitchFamily="18" charset="0"/>
                  </a:rPr>
                  <a:t>𝑋 ̅</a:t>
                </a:r>
                <a:r>
                  <a:rPr lang="ar-AE" sz="1200" baseline="-25000" dirty="0">
                    <a:solidFill>
                      <a:schemeClr val="accent6">
                        <a:lumMod val="90000"/>
                        <a:lumOff val="10000"/>
                      </a:schemeClr>
                    </a:solidFill>
                  </a:rPr>
                  <a:t>3</a:t>
                </a:r>
                <a:r>
                  <a:rPr lang="ar-AE" sz="1200" dirty="0">
                    <a:solidFill>
                      <a:schemeClr val="accent6">
                        <a:lumMod val="90000"/>
                        <a:lumOff val="10000"/>
                      </a:schemeClr>
                    </a:solidFill>
                  </a:rPr>
                  <a:t>, …) </a:t>
                </a:r>
                <a:r>
                  <a:rPr lang="nl-BE" sz="1200" dirty="0">
                    <a:solidFill>
                      <a:schemeClr val="accent6">
                        <a:lumMod val="90000"/>
                        <a:lumOff val="10000"/>
                      </a:schemeClr>
                    </a:solidFill>
                  </a:rPr>
                  <a:t>op een frequentieverdeling, dan zien we dat die steekproe</a:t>
                </a:r>
                <a:r>
                  <a:rPr lang="nl-BE" sz="1200" u="sng" dirty="0">
                    <a:solidFill>
                      <a:schemeClr val="accent6">
                        <a:lumMod val="90000"/>
                        <a:lumOff val="10000"/>
                      </a:schemeClr>
                    </a:solidFill>
                  </a:rPr>
                  <a:t>ven</a:t>
                </a:r>
                <a:r>
                  <a:rPr lang="nl-BE" sz="1200" dirty="0">
                    <a:solidFill>
                      <a:schemeClr val="accent6">
                        <a:lumMod val="90000"/>
                        <a:lumOff val="10000"/>
                      </a:schemeClr>
                    </a:solidFill>
                  </a:rPr>
                  <a:t>verdeling de normale verdeling benadert, ook al is de populatie niet normaal verdeeld!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nl-BE" sz="1200" baseline="0" dirty="0">
                  <a:solidFill>
                    <a:schemeClr val="accent6">
                      <a:lumMod val="90000"/>
                      <a:lumOff val="1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200" baseline="0" dirty="0">
                    <a:solidFill>
                      <a:schemeClr val="accent6">
                        <a:lumMod val="90000"/>
                        <a:lumOff val="10000"/>
                      </a:schemeClr>
                    </a:solidFill>
                  </a:rPr>
                  <a:t>Merk op: populatiegemiddelde op figuur = 7, zowel links als rechts</a:t>
                </a:r>
              </a:p>
              <a:p>
                <a:pPr marL="0" lvl="0" indent="0" algn="l" rtl="0">
                  <a:spcBef>
                    <a:spcPts val="0"/>
                  </a:spcBef>
                  <a:spcAft>
                    <a:spcPts val="0"/>
                  </a:spcAft>
                  <a:buNone/>
                </a:pPr>
                <a:endParaRPr lang="nl-BE" dirty="0"/>
              </a:p>
              <a:p>
                <a:endParaRPr lang="nl-BE" dirty="0"/>
              </a:p>
            </p:txBody>
          </p:sp>
        </mc:Fallback>
      </mc:AlternateContent>
      <p:sp>
        <p:nvSpPr>
          <p:cNvPr id="4" name="Tijdelijke aanduiding voor dianummer 3"/>
          <p:cNvSpPr>
            <a:spLocks noGrp="1"/>
          </p:cNvSpPr>
          <p:nvPr>
            <p:ph type="sldNum" sz="quarter" idx="5"/>
          </p:nvPr>
        </p:nvSpPr>
        <p:spPr/>
        <p:txBody>
          <a:bodyPr/>
          <a:lstStyle/>
          <a:p>
            <a:fld id="{539A0A48-EDB1-4AFE-B1B7-10CE2A416496}" type="slidenum">
              <a:rPr lang="en-GB" smtClean="0"/>
              <a:t>32</a:t>
            </a:fld>
            <a:endParaRPr lang="en-GB"/>
          </a:p>
        </p:txBody>
      </p:sp>
    </p:spTree>
    <p:extLst>
      <p:ext uri="{BB962C8B-B14F-4D97-AF65-F5344CB8AC3E}">
        <p14:creationId xmlns:p14="http://schemas.microsoft.com/office/powerpoint/2010/main" val="1820046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33</a:t>
            </a:fld>
            <a:endParaRPr lang="en-GB"/>
          </a:p>
        </p:txBody>
      </p:sp>
    </p:spTree>
    <p:extLst>
      <p:ext uri="{BB962C8B-B14F-4D97-AF65-F5344CB8AC3E}">
        <p14:creationId xmlns:p14="http://schemas.microsoft.com/office/powerpoint/2010/main" val="1942170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34</a:t>
            </a:fld>
            <a:endParaRPr lang="en-GB"/>
          </a:p>
        </p:txBody>
      </p:sp>
    </p:spTree>
    <p:extLst>
      <p:ext uri="{BB962C8B-B14F-4D97-AF65-F5344CB8AC3E}">
        <p14:creationId xmlns:p14="http://schemas.microsoft.com/office/powerpoint/2010/main" val="3148237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35</a:t>
            </a:fld>
            <a:endParaRPr lang="en-GB"/>
          </a:p>
        </p:txBody>
      </p:sp>
    </p:spTree>
    <p:extLst>
      <p:ext uri="{BB962C8B-B14F-4D97-AF65-F5344CB8AC3E}">
        <p14:creationId xmlns:p14="http://schemas.microsoft.com/office/powerpoint/2010/main" val="3926261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36</a:t>
            </a:fld>
            <a:endParaRPr lang="en-GB"/>
          </a:p>
        </p:txBody>
      </p:sp>
    </p:spTree>
    <p:extLst>
      <p:ext uri="{BB962C8B-B14F-4D97-AF65-F5344CB8AC3E}">
        <p14:creationId xmlns:p14="http://schemas.microsoft.com/office/powerpoint/2010/main" val="711102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Tijdelijke aanduiding voor notities 2"/>
              <p:cNvSpPr>
                <a:spLocks noGrp="1"/>
              </p:cNvSpPr>
              <p:nvPr>
                <p:ph type="body" idx="1"/>
              </p:nvPr>
            </p:nvSpPr>
            <p:spPr/>
            <p:txBody>
              <a:bodyPr/>
              <a:lstStyle/>
              <a:p>
                <a:endParaRPr lang="nl-BE" dirty="0"/>
              </a:p>
            </p:txBody>
          </p:sp>
        </mc:Choice>
        <mc:Fallback xmlns="">
          <p:sp>
            <p:nvSpPr>
              <p:cNvPr id="3" name="Tijdelijke aanduiding voor notities 2"/>
              <p:cNvSpPr>
                <a:spLocks noGrp="1"/>
              </p:cNvSpPr>
              <p:nvPr>
                <p:ph type="body" idx="1"/>
              </p:nvPr>
            </p:nvSpPr>
            <p:spPr/>
            <p:txBody>
              <a:bodyPr/>
              <a:lstStyle/>
              <a:p>
                <a:pPr marL="628650" lvl="1" indent="-171450"/>
                <a:r>
                  <a:rPr lang="nl-BE" sz="1200" dirty="0">
                    <a:solidFill>
                      <a:schemeClr val="accent6">
                        <a:lumMod val="90000"/>
                        <a:lumOff val="10000"/>
                      </a:schemeClr>
                    </a:solidFill>
                  </a:rPr>
                  <a:t>We weten hiermee nu of het steekproefgemiddelde dat we </a:t>
                </a:r>
                <a:br>
                  <a:rPr lang="nl-BE" sz="1200" dirty="0">
                    <a:solidFill>
                      <a:schemeClr val="accent6">
                        <a:lumMod val="90000"/>
                        <a:lumOff val="10000"/>
                      </a:schemeClr>
                    </a:solidFill>
                  </a:rPr>
                </a:br>
                <a:r>
                  <a:rPr lang="nl-BE" sz="1200" dirty="0">
                    <a:solidFill>
                      <a:schemeClr val="accent6">
                        <a:lumMod val="90000"/>
                        <a:lumOff val="10000"/>
                      </a:schemeClr>
                    </a:solidFill>
                  </a:rPr>
                  <a:t>gevonden hebben uitzonderlijk is of heel aannemelijk: </a:t>
                </a:r>
              </a:p>
              <a:p>
                <a:pPr marL="1085850" lvl="2" indent="-171450"/>
                <a:r>
                  <a:rPr lang="nl-BE" sz="1200" dirty="0">
                    <a:solidFill>
                      <a:schemeClr val="accent6">
                        <a:lumMod val="90000"/>
                        <a:lumOff val="10000"/>
                      </a:schemeClr>
                    </a:solidFill>
                  </a:rPr>
                  <a:t>Slechts 0,013 % kans dat er een grotere waarde dan dat </a:t>
                </a:r>
                <a:br>
                  <a:rPr lang="nl-BE" sz="1200" dirty="0">
                    <a:solidFill>
                      <a:schemeClr val="accent6">
                        <a:lumMod val="90000"/>
                        <a:lumOff val="10000"/>
                      </a:schemeClr>
                    </a:solidFill>
                  </a:rPr>
                </a:br>
                <a:r>
                  <a:rPr lang="nl-BE" sz="1200" dirty="0">
                    <a:solidFill>
                      <a:schemeClr val="accent6">
                        <a:lumMod val="90000"/>
                        <a:lumOff val="10000"/>
                      </a:schemeClr>
                    </a:solidFill>
                  </a:rPr>
                  <a:t>bestaat en dus 99,9 % kans dat er een kleinere waarde </a:t>
                </a:r>
                <a:br>
                  <a:rPr lang="nl-BE" sz="1200" dirty="0">
                    <a:solidFill>
                      <a:schemeClr val="accent6">
                        <a:lumMod val="90000"/>
                        <a:lumOff val="10000"/>
                      </a:schemeClr>
                    </a:solidFill>
                  </a:rPr>
                </a:br>
                <a:r>
                  <a:rPr lang="nl-BE" sz="1200" dirty="0">
                    <a:solidFill>
                      <a:schemeClr val="accent6">
                        <a:lumMod val="90000"/>
                        <a:lumOff val="10000"/>
                      </a:schemeClr>
                    </a:solidFill>
                  </a:rPr>
                  <a:t>bestaat: </a:t>
                </a:r>
                <a:r>
                  <a:rPr lang="ar-AE" sz="1200" i="0">
                    <a:solidFill>
                      <a:schemeClr val="accent6">
                        <a:lumMod val="90000"/>
                        <a:lumOff val="10000"/>
                      </a:schemeClr>
                    </a:solidFill>
                    <a:latin typeface="Cambria Math" panose="02040503050406030204" pitchFamily="18" charset="0"/>
                  </a:rPr>
                  <a:t>𝑋 ̅</a:t>
                </a:r>
                <a:r>
                  <a:rPr lang="ar-AE" sz="1200" dirty="0">
                    <a:solidFill>
                      <a:schemeClr val="accent6">
                        <a:lumMod val="90000"/>
                        <a:lumOff val="10000"/>
                      </a:schemeClr>
                    </a:solidFill>
                  </a:rPr>
                  <a:t> = 7.5 </a:t>
                </a:r>
                <a:r>
                  <a:rPr lang="nl-BE" sz="1200" dirty="0">
                    <a:solidFill>
                      <a:schemeClr val="accent6">
                        <a:lumMod val="90000"/>
                        <a:lumOff val="10000"/>
                      </a:schemeClr>
                    </a:solidFill>
                  </a:rPr>
                  <a:t>is zeer uitzonderlijk dus en ligt helemaal </a:t>
                </a:r>
                <a:br>
                  <a:rPr lang="nl-BE" sz="1200" dirty="0">
                    <a:solidFill>
                      <a:schemeClr val="accent6">
                        <a:lumMod val="90000"/>
                        <a:lumOff val="10000"/>
                      </a:schemeClr>
                    </a:solidFill>
                  </a:rPr>
                </a:br>
                <a:r>
                  <a:rPr lang="nl-BE" sz="1200" dirty="0">
                    <a:solidFill>
                      <a:schemeClr val="accent6">
                        <a:lumMod val="90000"/>
                        <a:lumOff val="10000"/>
                      </a:schemeClr>
                    </a:solidFill>
                  </a:rPr>
                  <a:t>rechts in de normaal verdeelde steekproe</a:t>
                </a:r>
                <a:r>
                  <a:rPr lang="nl-BE" sz="1200" u="sng" dirty="0">
                    <a:solidFill>
                      <a:schemeClr val="accent6">
                        <a:lumMod val="90000"/>
                        <a:lumOff val="10000"/>
                      </a:schemeClr>
                    </a:solidFill>
                  </a:rPr>
                  <a:t>ven</a:t>
                </a:r>
                <a:r>
                  <a:rPr lang="nl-BE" sz="1200" dirty="0">
                    <a:solidFill>
                      <a:schemeClr val="accent6">
                        <a:lumMod val="90000"/>
                        <a:lumOff val="10000"/>
                      </a:schemeClr>
                    </a:solidFill>
                  </a:rPr>
                  <a:t>verdeling</a:t>
                </a:r>
              </a:p>
              <a:p>
                <a:pPr marL="0" lvl="0" indent="0" algn="l" rtl="0">
                  <a:spcBef>
                    <a:spcPts val="0"/>
                  </a:spcBef>
                  <a:spcAft>
                    <a:spcPts val="0"/>
                  </a:spcAft>
                  <a:buNone/>
                </a:pPr>
                <a:endParaRPr lang="nl-BE" dirty="0"/>
              </a:p>
              <a:p>
                <a:endParaRPr lang="nl-BE" dirty="0"/>
              </a:p>
            </p:txBody>
          </p:sp>
        </mc:Fallback>
      </mc:AlternateContent>
      <p:sp>
        <p:nvSpPr>
          <p:cNvPr id="4" name="Tijdelijke aanduiding voor dianummer 3"/>
          <p:cNvSpPr>
            <a:spLocks noGrp="1"/>
          </p:cNvSpPr>
          <p:nvPr>
            <p:ph type="sldNum" sz="quarter" idx="5"/>
          </p:nvPr>
        </p:nvSpPr>
        <p:spPr/>
        <p:txBody>
          <a:bodyPr/>
          <a:lstStyle/>
          <a:p>
            <a:fld id="{539A0A48-EDB1-4AFE-B1B7-10CE2A416496}" type="slidenum">
              <a:rPr lang="en-GB" smtClean="0"/>
              <a:t>37</a:t>
            </a:fld>
            <a:endParaRPr lang="en-GB"/>
          </a:p>
        </p:txBody>
      </p:sp>
    </p:spTree>
    <p:extLst>
      <p:ext uri="{BB962C8B-B14F-4D97-AF65-F5344CB8AC3E}">
        <p14:creationId xmlns:p14="http://schemas.microsoft.com/office/powerpoint/2010/main" val="499678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38</a:t>
            </a:fld>
            <a:endParaRPr lang="en-GB"/>
          </a:p>
        </p:txBody>
      </p:sp>
    </p:spTree>
    <p:extLst>
      <p:ext uri="{BB962C8B-B14F-4D97-AF65-F5344CB8AC3E}">
        <p14:creationId xmlns:p14="http://schemas.microsoft.com/office/powerpoint/2010/main" val="482662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39</a:t>
            </a:fld>
            <a:endParaRPr lang="en-GB"/>
          </a:p>
        </p:txBody>
      </p:sp>
    </p:spTree>
    <p:extLst>
      <p:ext uri="{BB962C8B-B14F-4D97-AF65-F5344CB8AC3E}">
        <p14:creationId xmlns:p14="http://schemas.microsoft.com/office/powerpoint/2010/main" val="219022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516637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40</a:t>
            </a:fld>
            <a:endParaRPr lang="en-GB"/>
          </a:p>
        </p:txBody>
      </p:sp>
    </p:spTree>
    <p:extLst>
      <p:ext uri="{BB962C8B-B14F-4D97-AF65-F5344CB8AC3E}">
        <p14:creationId xmlns:p14="http://schemas.microsoft.com/office/powerpoint/2010/main" val="2268549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41</a:t>
            </a:fld>
            <a:endParaRPr lang="en-GB"/>
          </a:p>
        </p:txBody>
      </p:sp>
    </p:spTree>
    <p:extLst>
      <p:ext uri="{BB962C8B-B14F-4D97-AF65-F5344CB8AC3E}">
        <p14:creationId xmlns:p14="http://schemas.microsoft.com/office/powerpoint/2010/main" val="1878272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539A0A48-EDB1-4AFE-B1B7-10CE2A416496}" type="slidenum">
              <a:rPr lang="en-GB" smtClean="0"/>
              <a:t>42</a:t>
            </a:fld>
            <a:endParaRPr lang="en-GB"/>
          </a:p>
        </p:txBody>
      </p:sp>
    </p:spTree>
    <p:extLst>
      <p:ext uri="{BB962C8B-B14F-4D97-AF65-F5344CB8AC3E}">
        <p14:creationId xmlns:p14="http://schemas.microsoft.com/office/powerpoint/2010/main" val="30048189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43</a:t>
            </a:fld>
            <a:endParaRPr lang="en-GB"/>
          </a:p>
        </p:txBody>
      </p:sp>
    </p:spTree>
    <p:extLst>
      <p:ext uri="{BB962C8B-B14F-4D97-AF65-F5344CB8AC3E}">
        <p14:creationId xmlns:p14="http://schemas.microsoft.com/office/powerpoint/2010/main" val="3294036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44</a:t>
            </a:fld>
            <a:endParaRPr lang="en-GB"/>
          </a:p>
        </p:txBody>
      </p:sp>
    </p:spTree>
    <p:extLst>
      <p:ext uri="{BB962C8B-B14F-4D97-AF65-F5344CB8AC3E}">
        <p14:creationId xmlns:p14="http://schemas.microsoft.com/office/powerpoint/2010/main" val="3074388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45</a:t>
            </a:fld>
            <a:endParaRPr lang="en-GB"/>
          </a:p>
        </p:txBody>
      </p:sp>
    </p:spTree>
    <p:extLst>
      <p:ext uri="{BB962C8B-B14F-4D97-AF65-F5344CB8AC3E}">
        <p14:creationId xmlns:p14="http://schemas.microsoft.com/office/powerpoint/2010/main" val="4272607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46</a:t>
            </a:fld>
            <a:endParaRPr lang="en-GB"/>
          </a:p>
        </p:txBody>
      </p:sp>
    </p:spTree>
    <p:extLst>
      <p:ext uri="{BB962C8B-B14F-4D97-AF65-F5344CB8AC3E}">
        <p14:creationId xmlns:p14="http://schemas.microsoft.com/office/powerpoint/2010/main" val="2882509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539A0A48-EDB1-4AFE-B1B7-10CE2A416496}" type="slidenum">
              <a:rPr lang="en-GB" smtClean="0"/>
              <a:t>47</a:t>
            </a:fld>
            <a:endParaRPr lang="en-GB"/>
          </a:p>
        </p:txBody>
      </p:sp>
    </p:spTree>
    <p:extLst>
      <p:ext uri="{BB962C8B-B14F-4D97-AF65-F5344CB8AC3E}">
        <p14:creationId xmlns:p14="http://schemas.microsoft.com/office/powerpoint/2010/main" val="35623464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539A0A48-EDB1-4AFE-B1B7-10CE2A416496}" type="slidenum">
              <a:rPr lang="en-GB" smtClean="0"/>
              <a:t>48</a:t>
            </a:fld>
            <a:endParaRPr lang="en-GB"/>
          </a:p>
        </p:txBody>
      </p:sp>
    </p:spTree>
    <p:extLst>
      <p:ext uri="{BB962C8B-B14F-4D97-AF65-F5344CB8AC3E}">
        <p14:creationId xmlns:p14="http://schemas.microsoft.com/office/powerpoint/2010/main" val="171947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49</a:t>
            </a:fld>
            <a:endParaRPr lang="en-GB"/>
          </a:p>
        </p:txBody>
      </p:sp>
    </p:spTree>
    <p:extLst>
      <p:ext uri="{BB962C8B-B14F-4D97-AF65-F5344CB8AC3E}">
        <p14:creationId xmlns:p14="http://schemas.microsoft.com/office/powerpoint/2010/main" val="3400281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224441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a:p>
            <a:endParaRPr lang="nl-BE" dirty="0"/>
          </a:p>
          <a:p>
            <a:endParaRPr lang="nl-BE" dirty="0"/>
          </a:p>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50</a:t>
            </a:fld>
            <a:endParaRPr lang="en-GB"/>
          </a:p>
        </p:txBody>
      </p:sp>
    </p:spTree>
    <p:extLst>
      <p:ext uri="{BB962C8B-B14F-4D97-AF65-F5344CB8AC3E}">
        <p14:creationId xmlns:p14="http://schemas.microsoft.com/office/powerpoint/2010/main" val="1809749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51</a:t>
            </a:fld>
            <a:endParaRPr lang="en-GB"/>
          </a:p>
        </p:txBody>
      </p:sp>
    </p:spTree>
    <p:extLst>
      <p:ext uri="{BB962C8B-B14F-4D97-AF65-F5344CB8AC3E}">
        <p14:creationId xmlns:p14="http://schemas.microsoft.com/office/powerpoint/2010/main" val="1521569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52</a:t>
            </a:fld>
            <a:endParaRPr lang="en-GB"/>
          </a:p>
        </p:txBody>
      </p:sp>
    </p:spTree>
    <p:extLst>
      <p:ext uri="{BB962C8B-B14F-4D97-AF65-F5344CB8AC3E}">
        <p14:creationId xmlns:p14="http://schemas.microsoft.com/office/powerpoint/2010/main" val="4062275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53</a:t>
            </a:fld>
            <a:endParaRPr lang="en-GB"/>
          </a:p>
        </p:txBody>
      </p:sp>
    </p:spTree>
    <p:extLst>
      <p:ext uri="{BB962C8B-B14F-4D97-AF65-F5344CB8AC3E}">
        <p14:creationId xmlns:p14="http://schemas.microsoft.com/office/powerpoint/2010/main" val="902747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54</a:t>
            </a:fld>
            <a:endParaRPr lang="en-GB"/>
          </a:p>
        </p:txBody>
      </p:sp>
    </p:spTree>
    <p:extLst>
      <p:ext uri="{BB962C8B-B14F-4D97-AF65-F5344CB8AC3E}">
        <p14:creationId xmlns:p14="http://schemas.microsoft.com/office/powerpoint/2010/main" val="482939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55</a:t>
            </a:fld>
            <a:endParaRPr lang="en-GB"/>
          </a:p>
        </p:txBody>
      </p:sp>
    </p:spTree>
    <p:extLst>
      <p:ext uri="{BB962C8B-B14F-4D97-AF65-F5344CB8AC3E}">
        <p14:creationId xmlns:p14="http://schemas.microsoft.com/office/powerpoint/2010/main" val="34852141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56</a:t>
            </a:fld>
            <a:endParaRPr lang="en-GB"/>
          </a:p>
        </p:txBody>
      </p:sp>
    </p:spTree>
    <p:extLst>
      <p:ext uri="{BB962C8B-B14F-4D97-AF65-F5344CB8AC3E}">
        <p14:creationId xmlns:p14="http://schemas.microsoft.com/office/powerpoint/2010/main" val="36906295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57</a:t>
            </a:fld>
            <a:endParaRPr lang="en-GB"/>
          </a:p>
        </p:txBody>
      </p:sp>
    </p:spTree>
    <p:extLst>
      <p:ext uri="{BB962C8B-B14F-4D97-AF65-F5344CB8AC3E}">
        <p14:creationId xmlns:p14="http://schemas.microsoft.com/office/powerpoint/2010/main" val="12757550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58</a:t>
            </a:fld>
            <a:endParaRPr lang="en-GB"/>
          </a:p>
        </p:txBody>
      </p:sp>
    </p:spTree>
    <p:extLst>
      <p:ext uri="{BB962C8B-B14F-4D97-AF65-F5344CB8AC3E}">
        <p14:creationId xmlns:p14="http://schemas.microsoft.com/office/powerpoint/2010/main" val="25894702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59</a:t>
            </a:fld>
            <a:endParaRPr lang="en-GB"/>
          </a:p>
        </p:txBody>
      </p:sp>
    </p:spTree>
    <p:extLst>
      <p:ext uri="{BB962C8B-B14F-4D97-AF65-F5344CB8AC3E}">
        <p14:creationId xmlns:p14="http://schemas.microsoft.com/office/powerpoint/2010/main" val="125722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29358613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60</a:t>
            </a:fld>
            <a:endParaRPr lang="en-GB"/>
          </a:p>
        </p:txBody>
      </p:sp>
    </p:spTree>
    <p:extLst>
      <p:ext uri="{BB962C8B-B14F-4D97-AF65-F5344CB8AC3E}">
        <p14:creationId xmlns:p14="http://schemas.microsoft.com/office/powerpoint/2010/main" val="1162422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61</a:t>
            </a:fld>
            <a:endParaRPr lang="en-GB"/>
          </a:p>
        </p:txBody>
      </p:sp>
    </p:spTree>
    <p:extLst>
      <p:ext uri="{BB962C8B-B14F-4D97-AF65-F5344CB8AC3E}">
        <p14:creationId xmlns:p14="http://schemas.microsoft.com/office/powerpoint/2010/main" val="36455434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62</a:t>
            </a:fld>
            <a:endParaRPr lang="en-GB"/>
          </a:p>
        </p:txBody>
      </p:sp>
    </p:spTree>
    <p:extLst>
      <p:ext uri="{BB962C8B-B14F-4D97-AF65-F5344CB8AC3E}">
        <p14:creationId xmlns:p14="http://schemas.microsoft.com/office/powerpoint/2010/main" val="17599097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63</a:t>
            </a:fld>
            <a:endParaRPr lang="en-GB"/>
          </a:p>
        </p:txBody>
      </p:sp>
    </p:spTree>
    <p:extLst>
      <p:ext uri="{BB962C8B-B14F-4D97-AF65-F5344CB8AC3E}">
        <p14:creationId xmlns:p14="http://schemas.microsoft.com/office/powerpoint/2010/main" val="5260594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64</a:t>
            </a:fld>
            <a:endParaRPr lang="en-GB"/>
          </a:p>
        </p:txBody>
      </p:sp>
    </p:spTree>
    <p:extLst>
      <p:ext uri="{BB962C8B-B14F-4D97-AF65-F5344CB8AC3E}">
        <p14:creationId xmlns:p14="http://schemas.microsoft.com/office/powerpoint/2010/main" val="2553323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65</a:t>
            </a:fld>
            <a:endParaRPr lang="en-GB"/>
          </a:p>
        </p:txBody>
      </p:sp>
    </p:spTree>
    <p:extLst>
      <p:ext uri="{BB962C8B-B14F-4D97-AF65-F5344CB8AC3E}">
        <p14:creationId xmlns:p14="http://schemas.microsoft.com/office/powerpoint/2010/main" val="9474982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66</a:t>
            </a:fld>
            <a:endParaRPr lang="en-GB"/>
          </a:p>
        </p:txBody>
      </p:sp>
    </p:spTree>
    <p:extLst>
      <p:ext uri="{BB962C8B-B14F-4D97-AF65-F5344CB8AC3E}">
        <p14:creationId xmlns:p14="http://schemas.microsoft.com/office/powerpoint/2010/main" val="11331772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67</a:t>
            </a:fld>
            <a:endParaRPr lang="en-GB"/>
          </a:p>
        </p:txBody>
      </p:sp>
    </p:spTree>
    <p:extLst>
      <p:ext uri="{BB962C8B-B14F-4D97-AF65-F5344CB8AC3E}">
        <p14:creationId xmlns:p14="http://schemas.microsoft.com/office/powerpoint/2010/main" val="11302339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68</a:t>
            </a:fld>
            <a:endParaRPr lang="en-GB"/>
          </a:p>
        </p:txBody>
      </p:sp>
    </p:spTree>
    <p:extLst>
      <p:ext uri="{BB962C8B-B14F-4D97-AF65-F5344CB8AC3E}">
        <p14:creationId xmlns:p14="http://schemas.microsoft.com/office/powerpoint/2010/main" val="112506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69</a:t>
            </a:fld>
            <a:endParaRPr lang="en-GB"/>
          </a:p>
        </p:txBody>
      </p:sp>
    </p:spTree>
    <p:extLst>
      <p:ext uri="{BB962C8B-B14F-4D97-AF65-F5344CB8AC3E}">
        <p14:creationId xmlns:p14="http://schemas.microsoft.com/office/powerpoint/2010/main" val="949494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200027" lvl="2" indent="-285721"/>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15739896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70</a:t>
            </a:fld>
            <a:endParaRPr lang="en-GB"/>
          </a:p>
        </p:txBody>
      </p:sp>
    </p:spTree>
    <p:extLst>
      <p:ext uri="{BB962C8B-B14F-4D97-AF65-F5344CB8AC3E}">
        <p14:creationId xmlns:p14="http://schemas.microsoft.com/office/powerpoint/2010/main" val="20504453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71</a:t>
            </a:fld>
            <a:endParaRPr lang="en-GB"/>
          </a:p>
        </p:txBody>
      </p:sp>
    </p:spTree>
    <p:extLst>
      <p:ext uri="{BB962C8B-B14F-4D97-AF65-F5344CB8AC3E}">
        <p14:creationId xmlns:p14="http://schemas.microsoft.com/office/powerpoint/2010/main" val="39573432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72</a:t>
            </a:fld>
            <a:endParaRPr lang="en-GB"/>
          </a:p>
        </p:txBody>
      </p:sp>
    </p:spTree>
    <p:extLst>
      <p:ext uri="{BB962C8B-B14F-4D97-AF65-F5344CB8AC3E}">
        <p14:creationId xmlns:p14="http://schemas.microsoft.com/office/powerpoint/2010/main" val="2845458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73</a:t>
            </a:fld>
            <a:endParaRPr lang="en-GB"/>
          </a:p>
        </p:txBody>
      </p:sp>
    </p:spTree>
    <p:extLst>
      <p:ext uri="{BB962C8B-B14F-4D97-AF65-F5344CB8AC3E}">
        <p14:creationId xmlns:p14="http://schemas.microsoft.com/office/powerpoint/2010/main" val="19441119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74</a:t>
            </a:fld>
            <a:endParaRPr lang="en-GB"/>
          </a:p>
        </p:txBody>
      </p:sp>
    </p:spTree>
    <p:extLst>
      <p:ext uri="{BB962C8B-B14F-4D97-AF65-F5344CB8AC3E}">
        <p14:creationId xmlns:p14="http://schemas.microsoft.com/office/powerpoint/2010/main" val="4011240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75</a:t>
            </a:fld>
            <a:endParaRPr lang="en-GB"/>
          </a:p>
        </p:txBody>
      </p:sp>
    </p:spTree>
    <p:extLst>
      <p:ext uri="{BB962C8B-B14F-4D97-AF65-F5344CB8AC3E}">
        <p14:creationId xmlns:p14="http://schemas.microsoft.com/office/powerpoint/2010/main" val="35093978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76</a:t>
            </a:fld>
            <a:endParaRPr lang="en-GB"/>
          </a:p>
        </p:txBody>
      </p:sp>
    </p:spTree>
    <p:extLst>
      <p:ext uri="{BB962C8B-B14F-4D97-AF65-F5344CB8AC3E}">
        <p14:creationId xmlns:p14="http://schemas.microsoft.com/office/powerpoint/2010/main" val="17877895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77</a:t>
            </a:fld>
            <a:endParaRPr lang="en-GB"/>
          </a:p>
        </p:txBody>
      </p:sp>
    </p:spTree>
    <p:extLst>
      <p:ext uri="{BB962C8B-B14F-4D97-AF65-F5344CB8AC3E}">
        <p14:creationId xmlns:p14="http://schemas.microsoft.com/office/powerpoint/2010/main" val="33639756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78</a:t>
            </a:fld>
            <a:endParaRPr lang="en-GB"/>
          </a:p>
        </p:txBody>
      </p:sp>
    </p:spTree>
    <p:extLst>
      <p:ext uri="{BB962C8B-B14F-4D97-AF65-F5344CB8AC3E}">
        <p14:creationId xmlns:p14="http://schemas.microsoft.com/office/powerpoint/2010/main" val="2139978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79</a:t>
            </a:fld>
            <a:endParaRPr lang="en-GB"/>
          </a:p>
        </p:txBody>
      </p:sp>
    </p:spTree>
    <p:extLst>
      <p:ext uri="{BB962C8B-B14F-4D97-AF65-F5344CB8AC3E}">
        <p14:creationId xmlns:p14="http://schemas.microsoft.com/office/powerpoint/2010/main" val="3523369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11526215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80</a:t>
            </a:fld>
            <a:endParaRPr lang="en-GB"/>
          </a:p>
        </p:txBody>
      </p:sp>
    </p:spTree>
    <p:extLst>
      <p:ext uri="{BB962C8B-B14F-4D97-AF65-F5344CB8AC3E}">
        <p14:creationId xmlns:p14="http://schemas.microsoft.com/office/powerpoint/2010/main" val="26349261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81</a:t>
            </a:fld>
            <a:endParaRPr lang="en-GB"/>
          </a:p>
        </p:txBody>
      </p:sp>
    </p:spTree>
    <p:extLst>
      <p:ext uri="{BB962C8B-B14F-4D97-AF65-F5344CB8AC3E}">
        <p14:creationId xmlns:p14="http://schemas.microsoft.com/office/powerpoint/2010/main" val="32057230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82</a:t>
            </a:fld>
            <a:endParaRPr lang="en-GB"/>
          </a:p>
        </p:txBody>
      </p:sp>
    </p:spTree>
    <p:extLst>
      <p:ext uri="{BB962C8B-B14F-4D97-AF65-F5344CB8AC3E}">
        <p14:creationId xmlns:p14="http://schemas.microsoft.com/office/powerpoint/2010/main" val="256558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7948658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072394" y="8948703"/>
            <a:ext cx="2297926" cy="519289"/>
          </a:xfrm>
          <a:prstGeom prst="rect">
            <a:avLst/>
          </a:prstGeom>
        </p:spPr>
        <p:txBody>
          <a:bodyPr/>
          <a:lstStyle/>
          <a:p>
            <a:fld id="{50464F84-246C-4657-8172-1E2969D0F603}" type="datetime1">
              <a:rPr lang="en-GB" smtClean="0"/>
              <a:t>27/11/2024</a:t>
            </a:fld>
            <a:endParaRPr lang="en-GB"/>
          </a:p>
        </p:txBody>
      </p:sp>
      <p:sp>
        <p:nvSpPr>
          <p:cNvPr id="3" name="Footer Placeholder 2"/>
          <p:cNvSpPr>
            <a:spLocks noGrp="1"/>
          </p:cNvSpPr>
          <p:nvPr>
            <p:ph type="ftr" sz="quarter" idx="11"/>
          </p:nvPr>
        </p:nvSpPr>
        <p:spPr>
          <a:xfrm>
            <a:off x="6810236" y="8994423"/>
            <a:ext cx="8353564" cy="437932"/>
          </a:xfrm>
          <a:prstGeom prst="rect">
            <a:avLst/>
          </a:prstGeom>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6" name="Logo Large 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7747" y="2283675"/>
            <a:ext cx="4800610"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6" name="Right Triangle 25"/>
          <p:cNvSpPr/>
          <p:nvPr userDrawn="1"/>
        </p:nvSpPr>
        <p:spPr>
          <a:xfrm rot="10800000">
            <a:off x="16279088" y="-5873"/>
            <a:ext cx="1059588" cy="781194"/>
          </a:xfrm>
          <a:prstGeom prst="rtTriangle">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41"/>
          </a:p>
        </p:txBody>
      </p:sp>
      <p:sp>
        <p:nvSpPr>
          <p:cNvPr id="15" name="Rectangle 14"/>
          <p:cNvSpPr/>
          <p:nvPr userDrawn="1"/>
        </p:nvSpPr>
        <p:spPr>
          <a:xfrm>
            <a:off x="0" y="8797220"/>
            <a:ext cx="17338675" cy="965359"/>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41" dirty="0">
              <a:solidFill>
                <a:srgbClr val="C0504D"/>
              </a:solidFill>
            </a:endParaRPr>
          </a:p>
        </p:txBody>
      </p:sp>
      <p:sp>
        <p:nvSpPr>
          <p:cNvPr id="3" name="Content Placeholder 2"/>
          <p:cNvSpPr>
            <a:spLocks noGrp="1"/>
          </p:cNvSpPr>
          <p:nvPr>
            <p:ph idx="1" hasCustomPrompt="1"/>
          </p:nvPr>
        </p:nvSpPr>
        <p:spPr>
          <a:xfrm>
            <a:off x="866934" y="1486416"/>
            <a:ext cx="15604808" cy="7075079"/>
          </a:xfrm>
        </p:spPr>
        <p:txBody>
          <a:bodyPr/>
          <a:lstStyle>
            <a:lvl1pPr>
              <a:buNone/>
              <a:defRPr sz="3129" b="0">
                <a:solidFill>
                  <a:schemeClr val="tx1"/>
                </a:solidFill>
              </a:defRPr>
            </a:lvl1pPr>
            <a:lvl2pPr marL="406394" indent="-406394">
              <a:buClrTx/>
              <a:buSzPct val="100000"/>
              <a:buFont typeface="Lucida Grande"/>
              <a:buChar char="•"/>
              <a:defRPr sz="2844">
                <a:solidFill>
                  <a:schemeClr val="tx1">
                    <a:lumMod val="65000"/>
                    <a:lumOff val="35000"/>
                  </a:schemeClr>
                </a:solidFill>
              </a:defRPr>
            </a:lvl2pPr>
            <a:lvl3pPr marL="758601" indent="-325115">
              <a:buFont typeface="Arial"/>
              <a:buChar char="•"/>
              <a:defRPr sz="2276">
                <a:solidFill>
                  <a:schemeClr val="tx1">
                    <a:lumMod val="50000"/>
                    <a:lumOff val="50000"/>
                  </a:schemeClr>
                </a:solidFill>
              </a:defRPr>
            </a:lvl3pPr>
          </a:lstStyle>
          <a:p>
            <a:pPr lvl="0"/>
            <a:r>
              <a:rPr lang="nl-BE" dirty="0"/>
              <a:t>click to </a:t>
            </a:r>
            <a:r>
              <a:rPr lang="nl-BE" dirty="0" err="1"/>
              <a:t>edit</a:t>
            </a:r>
            <a:r>
              <a:rPr lang="nl-BE" dirty="0"/>
              <a:t> </a:t>
            </a:r>
            <a:r>
              <a:rPr lang="nl-BE" dirty="0" err="1"/>
              <a:t>master</a:t>
            </a:r>
            <a:r>
              <a:rPr lang="nl-BE" dirty="0"/>
              <a:t> </a:t>
            </a:r>
            <a:r>
              <a:rPr lang="nl-BE" dirty="0" err="1"/>
              <a:t>text</a:t>
            </a:r>
            <a:r>
              <a:rPr lang="nl-BE" dirty="0"/>
              <a:t> </a:t>
            </a:r>
            <a:r>
              <a:rPr lang="nl-BE" dirty="0" err="1"/>
              <a:t>styles</a:t>
            </a:r>
            <a:endParaRPr lang="nl-BE" dirty="0"/>
          </a:p>
          <a:p>
            <a:pPr lvl="1"/>
            <a:r>
              <a:rPr lang="nl-BE" dirty="0" err="1"/>
              <a:t>second</a:t>
            </a:r>
            <a:r>
              <a:rPr lang="nl-BE" dirty="0"/>
              <a:t> level</a:t>
            </a:r>
          </a:p>
          <a:p>
            <a:pPr lvl="2"/>
            <a:r>
              <a:rPr lang="nl-BE" dirty="0" err="1"/>
              <a:t>third</a:t>
            </a:r>
            <a:r>
              <a:rPr lang="nl-BE" dirty="0"/>
              <a:t> level</a:t>
            </a:r>
          </a:p>
        </p:txBody>
      </p:sp>
      <p:pic>
        <p:nvPicPr>
          <p:cNvPr id="11" name="Picture 10" descr="Logo_IRCP_bw.ai"/>
          <p:cNvPicPr>
            <a:picLocks noChangeAspect="1"/>
          </p:cNvPicPr>
          <p:nvPr userDrawn="1"/>
        </p:nvPicPr>
        <p:blipFill>
          <a:blip r:embed="rId2"/>
          <a:stretch>
            <a:fillRect/>
          </a:stretch>
        </p:blipFill>
        <p:spPr>
          <a:xfrm>
            <a:off x="735278" y="8797219"/>
            <a:ext cx="5916269" cy="960922"/>
          </a:xfrm>
          <a:prstGeom prst="rect">
            <a:avLst/>
          </a:prstGeom>
        </p:spPr>
      </p:pic>
      <p:sp>
        <p:nvSpPr>
          <p:cNvPr id="2" name="Title 1"/>
          <p:cNvSpPr>
            <a:spLocks noGrp="1"/>
          </p:cNvSpPr>
          <p:nvPr>
            <p:ph type="title"/>
          </p:nvPr>
        </p:nvSpPr>
        <p:spPr>
          <a:xfrm>
            <a:off x="866934" y="0"/>
            <a:ext cx="15604808" cy="1486416"/>
          </a:xfrm>
        </p:spPr>
        <p:txBody>
          <a:bodyPr>
            <a:normAutofit/>
          </a:bodyPr>
          <a:lstStyle>
            <a:lvl1pPr algn="l">
              <a:defRPr sz="4267" spc="284">
                <a:solidFill>
                  <a:srgbClr val="CF1C21"/>
                </a:solidFill>
                <a:latin typeface="Arial Narrow"/>
                <a:cs typeface="Arial Narrow"/>
              </a:defRPr>
            </a:lvl1pPr>
          </a:lstStyle>
          <a:p>
            <a:r>
              <a:rPr lang="nl-NL"/>
              <a:t>Klik om de stijl te bewerken</a:t>
            </a:r>
            <a:endParaRPr lang="en-US" dirty="0"/>
          </a:p>
        </p:txBody>
      </p:sp>
      <p:sp>
        <p:nvSpPr>
          <p:cNvPr id="7" name="Rectangle 6"/>
          <p:cNvSpPr/>
          <p:nvPr userDrawn="1"/>
        </p:nvSpPr>
        <p:spPr>
          <a:xfrm>
            <a:off x="1062110"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38" dirty="0"/>
              <a:t>research</a:t>
            </a:r>
          </a:p>
        </p:txBody>
      </p:sp>
      <p:sp>
        <p:nvSpPr>
          <p:cNvPr id="8" name="Rectangle 7"/>
          <p:cNvSpPr/>
          <p:nvPr userDrawn="1"/>
        </p:nvSpPr>
        <p:spPr>
          <a:xfrm>
            <a:off x="2390551"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lIns="102400" rIns="102400" rtlCol="0" anchor="ctr"/>
          <a:lstStyle/>
          <a:p>
            <a:pPr marL="0" marR="0" indent="0" algn="ctr" defTabSz="650230" rtl="0" eaLnBrk="1" fontAlgn="auto" latinLnBrk="0" hangingPunct="1">
              <a:lnSpc>
                <a:spcPct val="100000"/>
              </a:lnSpc>
              <a:spcBef>
                <a:spcPts val="0"/>
              </a:spcBef>
              <a:spcAft>
                <a:spcPts val="0"/>
              </a:spcAft>
              <a:buClrTx/>
              <a:buSzTx/>
              <a:buFontTx/>
              <a:buNone/>
              <a:tabLst/>
              <a:defRPr/>
            </a:pPr>
            <a:r>
              <a:rPr lang="en-US" sz="1138" dirty="0"/>
              <a:t>publications</a:t>
            </a:r>
          </a:p>
        </p:txBody>
      </p:sp>
      <p:sp>
        <p:nvSpPr>
          <p:cNvPr id="9" name="Rectangle 8"/>
          <p:cNvSpPr/>
          <p:nvPr userDrawn="1"/>
        </p:nvSpPr>
        <p:spPr>
          <a:xfrm>
            <a:off x="3718983"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650230" rtl="0" eaLnBrk="1" fontAlgn="auto" latinLnBrk="0" hangingPunct="1">
              <a:lnSpc>
                <a:spcPct val="100000"/>
              </a:lnSpc>
              <a:spcBef>
                <a:spcPts val="0"/>
              </a:spcBef>
              <a:spcAft>
                <a:spcPts val="0"/>
              </a:spcAft>
              <a:buClrTx/>
              <a:buSzTx/>
              <a:buFontTx/>
              <a:buNone/>
              <a:tabLst/>
              <a:defRPr/>
            </a:pPr>
            <a:r>
              <a:rPr lang="en-US" sz="1138" dirty="0"/>
              <a:t>consultancy</a:t>
            </a:r>
          </a:p>
        </p:txBody>
      </p:sp>
      <p:sp>
        <p:nvSpPr>
          <p:cNvPr id="10" name="Rectangle 9"/>
          <p:cNvSpPr/>
          <p:nvPr userDrawn="1"/>
        </p:nvSpPr>
        <p:spPr>
          <a:xfrm>
            <a:off x="5043476"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lIns="102400" rIns="102400" rtlCol="0" anchor="ctr"/>
          <a:lstStyle/>
          <a:p>
            <a:pPr algn="ctr"/>
            <a:r>
              <a:rPr lang="en-US" sz="1138" dirty="0"/>
              <a:t>conferences</a:t>
            </a:r>
          </a:p>
        </p:txBody>
      </p:sp>
      <p:cxnSp>
        <p:nvCxnSpPr>
          <p:cNvPr id="17" name="Straight Connector 16"/>
          <p:cNvCxnSpPr/>
          <p:nvPr userDrawn="1"/>
        </p:nvCxnSpPr>
        <p:spPr>
          <a:xfrm>
            <a:off x="866934" y="1192107"/>
            <a:ext cx="15604808" cy="2258"/>
          </a:xfrm>
          <a:prstGeom prst="line">
            <a:avLst/>
          </a:prstGeom>
          <a:ln w="12700" cap="flat" cmpd="sng" algn="ctr">
            <a:solidFill>
              <a:srgbClr val="595959"/>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userDrawn="1"/>
        </p:nvSpPr>
        <p:spPr>
          <a:xfrm>
            <a:off x="14670741" y="8432165"/>
            <a:ext cx="1974387" cy="355034"/>
          </a:xfrm>
          <a:prstGeom prst="rect">
            <a:avLst/>
          </a:prstGeom>
          <a:noFill/>
        </p:spPr>
        <p:txBody>
          <a:bodyPr wrap="none" rtlCol="0">
            <a:spAutoFit/>
          </a:bodyPr>
          <a:lstStyle/>
          <a:p>
            <a:pPr algn="r"/>
            <a:r>
              <a:rPr lang="en-US" sz="1707" dirty="0">
                <a:solidFill>
                  <a:srgbClr val="CF1C21"/>
                </a:solidFill>
              </a:rPr>
              <a:t>www.ircp.ugent.be</a:t>
            </a:r>
          </a:p>
        </p:txBody>
      </p:sp>
      <p:sp>
        <p:nvSpPr>
          <p:cNvPr id="25" name="Slide Number Placeholder 5"/>
          <p:cNvSpPr>
            <a:spLocks noGrp="1"/>
          </p:cNvSpPr>
          <p:nvPr>
            <p:ph type="sldNum" sz="quarter" idx="4"/>
          </p:nvPr>
        </p:nvSpPr>
        <p:spPr>
          <a:xfrm>
            <a:off x="16519906" y="-81141"/>
            <a:ext cx="866934" cy="519289"/>
          </a:xfrm>
          <a:prstGeom prst="rect">
            <a:avLst/>
          </a:prstGeom>
        </p:spPr>
        <p:txBody>
          <a:bodyPr vert="horz" lIns="91440" tIns="45720" rIns="91440" bIns="45720" rtlCol="0" anchor="ctr"/>
          <a:lstStyle>
            <a:lvl1pPr algn="r">
              <a:defRPr sz="1422">
                <a:solidFill>
                  <a:schemeClr val="bg1"/>
                </a:solidFill>
                <a:latin typeface="Arial"/>
                <a:cs typeface="Arial"/>
              </a:defRPr>
            </a:lvl1pPr>
          </a:lstStyle>
          <a:p>
            <a:fld id="{56CE82DE-68A7-A74A-B0B0-6B170D634B0A}" type="slidenum">
              <a:rPr lang="en-US" smtClean="0"/>
              <a:pPr/>
              <a:t>‹nr.›</a:t>
            </a:fld>
            <a:endParaRPr lang="en-US" dirty="0"/>
          </a:p>
        </p:txBody>
      </p:sp>
      <p:sp>
        <p:nvSpPr>
          <p:cNvPr id="27" name="TextBox 26"/>
          <p:cNvSpPr txBox="1"/>
          <p:nvPr userDrawn="1"/>
        </p:nvSpPr>
        <p:spPr>
          <a:xfrm>
            <a:off x="12548742" y="8925760"/>
            <a:ext cx="4099605" cy="967894"/>
          </a:xfrm>
          <a:prstGeom prst="rect">
            <a:avLst/>
          </a:prstGeom>
          <a:noFill/>
        </p:spPr>
        <p:txBody>
          <a:bodyPr wrap="square" rtlCol="0">
            <a:spAutoFit/>
          </a:bodyPr>
          <a:lstStyle/>
          <a:p>
            <a:pPr algn="r">
              <a:spcAft>
                <a:spcPts val="0"/>
              </a:spcAft>
            </a:pPr>
            <a:r>
              <a:rPr lang="en-US" sz="1138" dirty="0">
                <a:solidFill>
                  <a:srgbClr val="8C8C8C"/>
                </a:solidFill>
                <a:latin typeface="Arial Narrow"/>
                <a:cs typeface="Arial Narrow"/>
              </a:rPr>
              <a:t>Prof. dr. Wim Hardyns </a:t>
            </a:r>
          </a:p>
          <a:p>
            <a:pPr algn="r">
              <a:spcAft>
                <a:spcPts val="0"/>
              </a:spcAft>
            </a:pPr>
            <a:r>
              <a:rPr lang="en-US" sz="1138" dirty="0">
                <a:solidFill>
                  <a:srgbClr val="8C8C8C"/>
                </a:solidFill>
                <a:latin typeface="Arial Narrow"/>
                <a:cs typeface="Arial Narrow"/>
              </a:rPr>
              <a:t>+32 9 264</a:t>
            </a:r>
            <a:r>
              <a:rPr lang="en-US" sz="1138" baseline="0" dirty="0">
                <a:solidFill>
                  <a:srgbClr val="8C8C8C"/>
                </a:solidFill>
                <a:latin typeface="Arial Narrow"/>
                <a:cs typeface="Arial Narrow"/>
              </a:rPr>
              <a:t> 84</a:t>
            </a:r>
            <a:r>
              <a:rPr lang="en-US" sz="1138" dirty="0">
                <a:solidFill>
                  <a:srgbClr val="8C8C8C"/>
                </a:solidFill>
                <a:latin typeface="Arial Narrow"/>
                <a:cs typeface="Arial Narrow"/>
              </a:rPr>
              <a:t> 78</a:t>
            </a:r>
          </a:p>
          <a:p>
            <a:pPr algn="r">
              <a:spcAft>
                <a:spcPts val="0"/>
              </a:spcAft>
            </a:pPr>
            <a:r>
              <a:rPr lang="en-US" sz="1138" dirty="0">
                <a:solidFill>
                  <a:srgbClr val="8C8C8C"/>
                </a:solidFill>
                <a:latin typeface="Arial Narrow"/>
                <a:cs typeface="Arial Narrow"/>
              </a:rPr>
              <a:t>Wim.Hardyns@UGent.be   </a:t>
            </a:r>
          </a:p>
          <a:p>
            <a:pPr marL="487672" indent="-487672" algn="r">
              <a:buNone/>
            </a:pPr>
            <a:r>
              <a:rPr lang="en-US" sz="1138" baseline="0" dirty="0">
                <a:solidFill>
                  <a:srgbClr val="8C8C8C"/>
                </a:solidFill>
                <a:latin typeface="Arial Narrow"/>
                <a:cs typeface="Arial Narrow"/>
              </a:rPr>
              <a:t>  </a:t>
            </a:r>
            <a:endParaRPr lang="en-US" sz="1138" dirty="0">
              <a:solidFill>
                <a:srgbClr val="8C8C8C"/>
              </a:solidFill>
              <a:latin typeface="Arial Narrow"/>
              <a:cs typeface="Arial Narrow"/>
            </a:endParaRPr>
          </a:p>
          <a:p>
            <a:pPr algn="r"/>
            <a:endParaRPr lang="en-US" sz="1138" dirty="0">
              <a:solidFill>
                <a:srgbClr val="8C8C8C"/>
              </a:solidFill>
              <a:latin typeface="Arial Narrow"/>
              <a:cs typeface="Arial Narrow"/>
            </a:endParaRPr>
          </a:p>
        </p:txBody>
      </p:sp>
    </p:spTree>
    <p:extLst>
      <p:ext uri="{BB962C8B-B14F-4D97-AF65-F5344CB8AC3E}">
        <p14:creationId xmlns:p14="http://schemas.microsoft.com/office/powerpoint/2010/main" val="290003718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80A108C-9BBC-42E7-A555-E0F615F6BA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97" y="-1248325"/>
            <a:ext cx="3312270" cy="4676437"/>
          </a:xfrm>
          <a:prstGeom prst="rect">
            <a:avLst/>
          </a:prstGeom>
        </p:spPr>
      </p:pic>
      <p:sp>
        <p:nvSpPr>
          <p:cNvPr id="7" name="Rectangle 6"/>
          <p:cNvSpPr/>
          <p:nvPr userDrawn="1"/>
        </p:nvSpPr>
        <p:spPr>
          <a:xfrm>
            <a:off x="0" y="2295684"/>
            <a:ext cx="17338675" cy="56027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bwMode="white">
          <a:xfrm>
            <a:off x="712340" y="2298145"/>
            <a:ext cx="12742426" cy="2359800"/>
          </a:xfrm>
        </p:spPr>
        <p:txBody>
          <a:bodyPr anchor="b">
            <a:noAutofit/>
          </a:bodyPr>
          <a:lstStyle>
            <a:lvl1pPr algn="l">
              <a:lnSpc>
                <a:spcPts val="11000"/>
              </a:lnSpc>
              <a:defRPr sz="4400" b="1" u="none" baseline="0">
                <a:solidFill>
                  <a:schemeClr val="bg1"/>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en-GB" noProof="0" dirty="0"/>
              <a:t>Click to add subtitle / presenter / date [</a:t>
            </a:r>
            <a:r>
              <a:rPr lang="en-GB" noProof="0" dirty="0" err="1"/>
              <a:t>dd</a:t>
            </a:r>
            <a:r>
              <a:rPr lang="en-GB" noProof="0" dirty="0"/>
              <a:t>-mm-</a:t>
            </a:r>
            <a:r>
              <a:rPr lang="en-GB" noProof="0" dirty="0" err="1"/>
              <a:t>yyyy</a:t>
            </a:r>
            <a:r>
              <a:rPr lang="en-GB" noProof="0" dirty="0"/>
              <a:t>]</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ranisation Placeholder"/>
          <p:cNvSpPr>
            <a:spLocks noGrp="1"/>
          </p:cNvSpPr>
          <p:nvPr>
            <p:ph type="body" sz="quarter" idx="15" hasCustomPrompt="1"/>
          </p:nvPr>
        </p:nvSpPr>
        <p:spPr bwMode="white">
          <a:xfrm>
            <a:off x="4108537" y="350729"/>
            <a:ext cx="12841549" cy="671961"/>
          </a:xfrm>
        </p:spPr>
        <p:txBody>
          <a:bodyPr anchor="b" anchorCtr="0">
            <a:normAutofit/>
          </a:bodyPr>
          <a:lstStyle>
            <a:lvl1pPr>
              <a:lnSpc>
                <a:spcPts val="1700"/>
              </a:lnSpc>
              <a:defRPr sz="3400" b="1" i="0" u="sng" cap="small" baseline="0">
                <a:solidFill>
                  <a:srgbClr val="003366"/>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vl2pPr marL="0" indent="0">
              <a:lnSpc>
                <a:spcPts val="1700"/>
              </a:lnSpc>
              <a:buNone/>
              <a:defRPr sz="1400" cap="all" baseline="0">
                <a:solidFill>
                  <a:srgbClr val="1E64C8"/>
                </a:solidFill>
              </a:defRPr>
            </a:lvl2pPr>
          </a:lstStyle>
          <a:p>
            <a:pPr lvl="0"/>
            <a:r>
              <a:rPr lang="en-GB" noProof="0" dirty="0"/>
              <a:t>Click to edit organisation styles</a:t>
            </a:r>
          </a:p>
        </p:txBody>
      </p:sp>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4B728530-59E8-4CE1-8622-F795378D5412}"/>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327069" y="1816273"/>
            <a:ext cx="16858641" cy="6864264"/>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sp>
        <p:nvSpPr>
          <p:cNvPr id="10" name="Content Placeholder 2"/>
          <p:cNvSpPr>
            <a:spLocks noGrp="1"/>
          </p:cNvSpPr>
          <p:nvPr>
            <p:ph idx="13"/>
          </p:nvPr>
        </p:nvSpPr>
        <p:spPr>
          <a:xfrm>
            <a:off x="2331721" y="8981161"/>
            <a:ext cx="13722366" cy="475989"/>
          </a:xfrm>
        </p:spPr>
        <p:txBody>
          <a:bodyPr>
            <a:normAutofit/>
          </a:bodyPr>
          <a:lstStyle>
            <a:lvl1pPr marL="86400" indent="0" defTabSz="457200">
              <a:lnSpc>
                <a:spcPct val="120000"/>
              </a:lnSpc>
              <a:buFont typeface="Wingdings" panose="05000000000000000000" pitchFamily="2" charset="2"/>
              <a:buNone/>
              <a:defRPr sz="1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p:txBody>
      </p:sp>
      <p:cxnSp>
        <p:nvCxnSpPr>
          <p:cNvPr id="5" name="Straight Connector 4">
            <a:extLst>
              <a:ext uri="{FF2B5EF4-FFF2-40B4-BE49-F238E27FC236}">
                <a16:creationId xmlns:a16="http://schemas.microsoft.com/office/drawing/2014/main" id="{4104DC89-525A-4773-B9DF-6BE1A717F802}"/>
              </a:ext>
            </a:extLst>
          </p:cNvPr>
          <p:cNvCxnSpPr>
            <a:cxnSpLocks/>
          </p:cNvCxnSpPr>
          <p:nvPr userDrawn="1"/>
        </p:nvCxnSpPr>
        <p:spPr>
          <a:xfrm>
            <a:off x="327069" y="1445550"/>
            <a:ext cx="167417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Afbeelding 7">
            <a:extLst>
              <a:ext uri="{FF2B5EF4-FFF2-40B4-BE49-F238E27FC236}">
                <a16:creationId xmlns:a16="http://schemas.microsoft.com/office/drawing/2014/main" id="{10C01797-A1B4-4D47-98AF-4C88CFCC0F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pic>
        <p:nvPicPr>
          <p:cNvPr id="12" name="Logo Large EN">
            <a:extLst>
              <a:ext uri="{FF2B5EF4-FFF2-40B4-BE49-F238E27FC236}">
                <a16:creationId xmlns:a16="http://schemas.microsoft.com/office/drawing/2014/main" id="{DC6AA5C3-A565-4319-9F8F-A69B12C835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Text">
    <p:spTree>
      <p:nvGrpSpPr>
        <p:cNvPr id="1" name=""/>
        <p:cNvGrpSpPr/>
        <p:nvPr/>
      </p:nvGrpSpPr>
      <p:grpSpPr>
        <a:xfrm>
          <a:off x="0" y="0"/>
          <a:ext cx="0" cy="0"/>
          <a:chOff x="0" y="0"/>
          <a:chExt cx="0" cy="0"/>
        </a:xfrm>
      </p:grpSpPr>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225469" y="1816273"/>
            <a:ext cx="16960241" cy="3728000"/>
          </a:xfrm>
        </p:spPr>
        <p:txBody>
          <a:bodyPr>
            <a:normAutofit/>
          </a:bodyPr>
          <a:lstStyle>
            <a:lvl1pPr marL="536400" indent="-4500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cxnSp>
        <p:nvCxnSpPr>
          <p:cNvPr id="5" name="Straight Connector 4">
            <a:extLst>
              <a:ext uri="{FF2B5EF4-FFF2-40B4-BE49-F238E27FC236}">
                <a16:creationId xmlns:a16="http://schemas.microsoft.com/office/drawing/2014/main" id="{4104DC89-525A-4773-B9DF-6BE1A717F802}"/>
              </a:ext>
            </a:extLst>
          </p:cNvPr>
          <p:cNvCxnSpPr/>
          <p:nvPr userDrawn="1"/>
        </p:nvCxnSpPr>
        <p:spPr>
          <a:xfrm>
            <a:off x="225469" y="1445550"/>
            <a:ext cx="168433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4DAFB28A-E25C-4EFF-86F3-CD019B10E7E6}"/>
              </a:ext>
            </a:extLst>
          </p:cNvPr>
          <p:cNvSpPr>
            <a:spLocks noGrp="1"/>
          </p:cNvSpPr>
          <p:nvPr>
            <p:ph idx="14"/>
          </p:nvPr>
        </p:nvSpPr>
        <p:spPr>
          <a:xfrm>
            <a:off x="5984111" y="5790327"/>
            <a:ext cx="11201599" cy="3728000"/>
          </a:xfrm>
        </p:spPr>
        <p:txBody>
          <a:bodyPr>
            <a:normAutofit/>
          </a:bodyPr>
          <a:lstStyle>
            <a:lvl1pPr marL="536400" indent="-4500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9" name="Afbeelding 8">
            <a:extLst>
              <a:ext uri="{FF2B5EF4-FFF2-40B4-BE49-F238E27FC236}">
                <a16:creationId xmlns:a16="http://schemas.microsoft.com/office/drawing/2014/main" id="{02C37CA1-FB5F-43B8-A58F-A67912EEF6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
        <p:nvSpPr>
          <p:cNvPr id="13" name="Rechthoek 12">
            <a:extLst>
              <a:ext uri="{FF2B5EF4-FFF2-40B4-BE49-F238E27FC236}">
                <a16:creationId xmlns:a16="http://schemas.microsoft.com/office/drawing/2014/main" id="{BCC08EFF-70F6-42F1-813E-C04D2E6029D7}"/>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4" name="Logo Large EN">
            <a:extLst>
              <a:ext uri="{FF2B5EF4-FFF2-40B4-BE49-F238E27FC236}">
                <a16:creationId xmlns:a16="http://schemas.microsoft.com/office/drawing/2014/main" id="{6C9FEA63-46CB-4BA0-BCCD-C88865E40A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Tree>
    <p:extLst>
      <p:ext uri="{BB962C8B-B14F-4D97-AF65-F5344CB8AC3E}">
        <p14:creationId xmlns:p14="http://schemas.microsoft.com/office/powerpoint/2010/main" val="401475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77855645-0B15-49EF-8FA1-D04D30951BBC}"/>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4" name="Logo Large EN">
            <a:extLst>
              <a:ext uri="{FF2B5EF4-FFF2-40B4-BE49-F238E27FC236}">
                <a16:creationId xmlns:a16="http://schemas.microsoft.com/office/drawing/2014/main" id="{4762E173-CF72-4CC6-A18F-5A18CA99F1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1866900" y="136025"/>
            <a:ext cx="15323820" cy="1062772"/>
          </a:xfrm>
        </p:spPr>
        <p:txBody>
          <a:bodyPr/>
          <a:lstStyle>
            <a:lvl1pPr>
              <a:defRPr sz="3600" b="1" u="none">
                <a:solidFill>
                  <a:srgbClr val="002060"/>
                </a:solidFill>
                <a:latin typeface="Verdana" panose="020B0604030504040204" pitchFamily="34" charset="0"/>
                <a:ea typeface="Verdana" panose="020B0604030504040204" pitchFamily="34" charset="0"/>
              </a:defRPr>
            </a:lvl1pPr>
          </a:lstStyle>
          <a:p>
            <a:r>
              <a:rPr lang="en-US" noProof="0" dirty="0"/>
              <a:t>Click to edit Master title style</a:t>
            </a:r>
            <a:endParaRPr lang="en-GB" noProof="0" dirty="0"/>
          </a:p>
        </p:txBody>
      </p:sp>
      <p:sp>
        <p:nvSpPr>
          <p:cNvPr id="4" name="Date Placeholder 3"/>
          <p:cNvSpPr>
            <a:spLocks noGrp="1"/>
          </p:cNvSpPr>
          <p:nvPr>
            <p:ph type="dt" sz="half" idx="10"/>
          </p:nvPr>
        </p:nvSpPr>
        <p:spPr>
          <a:xfrm>
            <a:off x="4072394" y="8948703"/>
            <a:ext cx="2297926" cy="519289"/>
          </a:xfrm>
          <a:prstGeom prst="rect">
            <a:avLst/>
          </a:prstGeom>
        </p:spPr>
        <p:txBody>
          <a:bodyPr/>
          <a:lstStyle/>
          <a:p>
            <a:fld id="{B86ADBF0-A618-4E69-83BB-0C41E08702AA}" type="datetime1">
              <a:rPr lang="en-GB" noProof="0" smtClean="0"/>
              <a:t>27/11/2024</a:t>
            </a:fld>
            <a:endParaRPr lang="en-GB" noProof="0" dirty="0"/>
          </a:p>
        </p:txBody>
      </p:sp>
      <p:sp>
        <p:nvSpPr>
          <p:cNvPr id="5" name="Footer Placeholder 4"/>
          <p:cNvSpPr>
            <a:spLocks noGrp="1"/>
          </p:cNvSpPr>
          <p:nvPr>
            <p:ph type="ftr" sz="quarter" idx="11"/>
          </p:nvPr>
        </p:nvSpPr>
        <p:spPr>
          <a:xfrm>
            <a:off x="6810236" y="8994423"/>
            <a:ext cx="8353564" cy="437932"/>
          </a:xfrm>
          <a:prstGeom prst="rect">
            <a:avLst/>
          </a:prstGeom>
        </p:spPr>
        <p:txBody>
          <a:bodyPr/>
          <a:lstStyle/>
          <a:p>
            <a:endParaRPr lang="en-GB" noProof="0" dirty="0"/>
          </a:p>
        </p:txBody>
      </p:sp>
      <p:sp>
        <p:nvSpPr>
          <p:cNvPr id="8" name="Picture Placeholder 7"/>
          <p:cNvSpPr>
            <a:spLocks noGrp="1"/>
          </p:cNvSpPr>
          <p:nvPr>
            <p:ph type="pic" sz="quarter" idx="13" hasCustomPrompt="1"/>
          </p:nvPr>
        </p:nvSpPr>
        <p:spPr>
          <a:xfrm>
            <a:off x="10618004" y="1741118"/>
            <a:ext cx="6300000" cy="6450904"/>
          </a:xfrm>
        </p:spPr>
        <p:txBody>
          <a:bodyPr/>
          <a:lstStyle>
            <a:lvl1pPr>
              <a:defRPr>
                <a:solidFill>
                  <a:schemeClr val="bg1">
                    <a:lumMod val="50000"/>
                  </a:schemeClr>
                </a:solidFill>
              </a:defRPr>
            </a:lvl1pPr>
          </a:lstStyle>
          <a:p>
            <a:r>
              <a:rPr lang="en-GB"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12" name="Content Placeholder 2"/>
          <p:cNvSpPr>
            <a:spLocks noGrp="1"/>
          </p:cNvSpPr>
          <p:nvPr>
            <p:ph idx="1"/>
          </p:nvPr>
        </p:nvSpPr>
        <p:spPr>
          <a:xfrm>
            <a:off x="384888" y="1791222"/>
            <a:ext cx="9498148" cy="6412292"/>
          </a:xfrm>
        </p:spPr>
        <p:txBody>
          <a:bodyPr>
            <a:normAutofit/>
          </a:bodyPr>
          <a:lstStyle>
            <a:lvl1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11" name="Straight Connector 10">
            <a:extLst>
              <a:ext uri="{FF2B5EF4-FFF2-40B4-BE49-F238E27FC236}">
                <a16:creationId xmlns:a16="http://schemas.microsoft.com/office/drawing/2014/main" id="{5C7E4AD1-092F-4246-B8DF-50863AA501DE}"/>
              </a:ext>
            </a:extLst>
          </p:cNvPr>
          <p:cNvCxnSpPr/>
          <p:nvPr userDrawn="1"/>
        </p:nvCxnSpPr>
        <p:spPr>
          <a:xfrm>
            <a:off x="225469" y="1422400"/>
            <a:ext cx="16843331" cy="0"/>
          </a:xfrm>
          <a:prstGeom prst="line">
            <a:avLst/>
          </a:prstGeom>
          <a:ln w="317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 name="Afbeelding 14">
            <a:extLst>
              <a:ext uri="{FF2B5EF4-FFF2-40B4-BE49-F238E27FC236}">
                <a16:creationId xmlns:a16="http://schemas.microsoft.com/office/drawing/2014/main" id="{6AC90D44-A01B-40AE-BB0B-68D8607FD7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131488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endParaRPr lang="en-GB" noProof="0" dirty="0"/>
          </a:p>
        </p:txBody>
      </p:sp>
      <p:sp>
        <p:nvSpPr>
          <p:cNvPr id="3" name="Date Placeholder 2"/>
          <p:cNvSpPr>
            <a:spLocks noGrp="1"/>
          </p:cNvSpPr>
          <p:nvPr>
            <p:ph type="dt" sz="half" idx="10"/>
          </p:nvPr>
        </p:nvSpPr>
        <p:spPr>
          <a:xfrm>
            <a:off x="4072394" y="8948703"/>
            <a:ext cx="2297926" cy="519289"/>
          </a:xfrm>
          <a:prstGeom prst="rect">
            <a:avLst/>
          </a:prstGeom>
        </p:spPr>
        <p:txBody>
          <a:bodyPr/>
          <a:lstStyle/>
          <a:p>
            <a:fld id="{F2443E58-CDC3-4782-B82C-4D381C795B98}" type="datetime1">
              <a:rPr lang="en-GB" noProof="0" smtClean="0"/>
              <a:t>27/11/2024</a:t>
            </a:fld>
            <a:endParaRPr lang="en-GB" noProof="0" dirty="0"/>
          </a:p>
        </p:txBody>
      </p:sp>
      <p:sp>
        <p:nvSpPr>
          <p:cNvPr id="4" name="Footer Placeholder 3"/>
          <p:cNvSpPr>
            <a:spLocks noGrp="1"/>
          </p:cNvSpPr>
          <p:nvPr>
            <p:ph type="ftr" sz="quarter" idx="11"/>
          </p:nvPr>
        </p:nvSpPr>
        <p:spPr>
          <a:xfrm>
            <a:off x="6810236" y="8994423"/>
            <a:ext cx="8353564" cy="437932"/>
          </a:xfrm>
          <a:prstGeom prst="rect">
            <a:avLst/>
          </a:prstGeom>
        </p:spPr>
        <p:txBody>
          <a:bodyPr/>
          <a:lstStyle/>
          <a:p>
            <a:endParaRPr lang="en-GB" noProof="0" dirty="0"/>
          </a:p>
        </p:txBody>
      </p:sp>
      <p:sp>
        <p:nvSpPr>
          <p:cNvPr id="5" name="Slide Number Placeholder 4"/>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a:defRPr>
                <a:solidFill>
                  <a:schemeClr val="bg1">
                    <a:lumMod val="50000"/>
                  </a:schemeClr>
                </a:solidFill>
              </a:defRPr>
            </a:lvl1pPr>
          </a:lstStyle>
          <a:p>
            <a:r>
              <a:rPr lang="en-GB" noProof="0" dirty="0"/>
              <a:t>Photo</a:t>
            </a:r>
          </a:p>
        </p:txBody>
      </p:sp>
      <p:sp>
        <p:nvSpPr>
          <p:cNvPr id="9" name="Rechthoek 8">
            <a:extLst>
              <a:ext uri="{FF2B5EF4-FFF2-40B4-BE49-F238E27FC236}">
                <a16:creationId xmlns:a16="http://schemas.microsoft.com/office/drawing/2014/main" id="{D0692C9A-4B99-44E3-B439-DCB06A904B84}"/>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Logo Large EN">
            <a:extLst>
              <a:ext uri="{FF2B5EF4-FFF2-40B4-BE49-F238E27FC236}">
                <a16:creationId xmlns:a16="http://schemas.microsoft.com/office/drawing/2014/main" id="{33EEA0BB-2ACA-4846-95C3-3FB9D463AA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Tree>
    <p:extLst>
      <p:ext uri="{BB962C8B-B14F-4D97-AF65-F5344CB8AC3E}">
        <p14:creationId xmlns:p14="http://schemas.microsoft.com/office/powerpoint/2010/main" val="374516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072394" y="8948703"/>
            <a:ext cx="2297926" cy="519289"/>
          </a:xfrm>
          <a:prstGeom prst="rect">
            <a:avLst/>
          </a:prstGeom>
        </p:spPr>
        <p:txBody>
          <a:bodyPr/>
          <a:lstStyle/>
          <a:p>
            <a:fld id="{3D3465D1-804F-429B-83CD-3EFA8410E123}" type="datetime1">
              <a:rPr lang="en-GB" smtClean="0"/>
              <a:t>27/11/2024</a:t>
            </a:fld>
            <a:endParaRPr lang="en-GB"/>
          </a:p>
        </p:txBody>
      </p:sp>
      <p:sp>
        <p:nvSpPr>
          <p:cNvPr id="3" name="Footer Placeholder 2"/>
          <p:cNvSpPr>
            <a:spLocks noGrp="1"/>
          </p:cNvSpPr>
          <p:nvPr>
            <p:ph type="ftr" sz="quarter" idx="11"/>
          </p:nvPr>
        </p:nvSpPr>
        <p:spPr>
          <a:xfrm>
            <a:off x="6810236" y="8994423"/>
            <a:ext cx="8353564" cy="437932"/>
          </a:xfrm>
          <a:prstGeom prst="rect">
            <a:avLst/>
          </a:prstGeom>
        </p:spPr>
        <p:txBody>
          <a:bodyPr/>
          <a:lstStyle/>
          <a:p>
            <a:endParaRPr lang="en-GB"/>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2" hasCustomPrompt="1"/>
          </p:nvPr>
        </p:nvSpPr>
        <p:spPr>
          <a:xfrm>
            <a:off x="-1" y="0"/>
            <a:ext cx="17337600" cy="9753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ctrTitle" hasCustomPrompt="1"/>
          </p:nvPr>
        </p:nvSpPr>
        <p:spPr bwMode="white">
          <a:xfrm>
            <a:off x="1291074" y="1743240"/>
            <a:ext cx="15183366"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en-GB" noProof="0" dirty="0"/>
              <a:t>Click to add presenters contact data</a:t>
            </a:r>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jdelijke aanduiding voor tekst 4"/>
          <p:cNvSpPr>
            <a:spLocks noGrp="1"/>
          </p:cNvSpPr>
          <p:nvPr>
            <p:ph type="body" sz="quarter" idx="10" hasCustomPrompt="1"/>
          </p:nvPr>
        </p:nvSpPr>
        <p:spPr bwMode="white">
          <a:xfrm>
            <a:off x="9215999" y="3095999"/>
            <a:ext cx="7257600" cy="1717969"/>
          </a:xfrm>
        </p:spPr>
        <p:txBody>
          <a:bodyPr>
            <a:normAutofit/>
          </a:bodyPr>
          <a:lstStyle>
            <a:lvl1pPr>
              <a:lnSpc>
                <a:spcPts val="3500"/>
              </a:lnSpc>
              <a:defRPr sz="2400">
                <a:solidFill>
                  <a:schemeClr val="bg1"/>
                </a:solidFill>
              </a:defRPr>
            </a:lvl1pPr>
          </a:lstStyle>
          <a:p>
            <a:pPr lvl="0"/>
            <a:r>
              <a:rPr lang="en-GB" noProof="0" dirty="0"/>
              <a:t>Click to add social media names</a:t>
            </a:r>
            <a:endParaRPr lang="nl-NL" dirty="0"/>
          </a:p>
        </p:txBody>
      </p:sp>
      <p:sp>
        <p:nvSpPr>
          <p:cNvPr id="9" name="Rechthoek 8">
            <a:extLst>
              <a:ext uri="{FF2B5EF4-FFF2-40B4-BE49-F238E27FC236}">
                <a16:creationId xmlns:a16="http://schemas.microsoft.com/office/drawing/2014/main" id="{BEC4D5AD-BFE6-4403-A8BC-87D1F772952C}"/>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Logo Large EN">
            <a:extLst>
              <a:ext uri="{FF2B5EF4-FFF2-40B4-BE49-F238E27FC236}">
                <a16:creationId xmlns:a16="http://schemas.microsoft.com/office/drawing/2014/main" id="{55061B68-D524-48B3-9160-9F5836EDCD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Tree>
    <p:extLst>
      <p:ext uri="{BB962C8B-B14F-4D97-AF65-F5344CB8AC3E}">
        <p14:creationId xmlns:p14="http://schemas.microsoft.com/office/powerpoint/2010/main" val="310378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8085" y="373050"/>
            <a:ext cx="14560953" cy="863693"/>
          </a:xfrm>
          <a:prstGeom prst="rect">
            <a:avLst/>
          </a:prstGeom>
        </p:spPr>
        <p:txBody>
          <a:bodyPr vert="horz" lIns="91440" tIns="45720" rIns="91440" bIns="45720" rtlCol="0" anchor="b" anchorCtr="0">
            <a:noAutofit/>
          </a:bodyPr>
          <a:lstStyle/>
          <a:p>
            <a:r>
              <a:rPr lang="en-US" noProof="0" dirty="0"/>
              <a:t>Click to edit Master title style</a:t>
            </a:r>
            <a:endParaRPr lang="en-GB" noProof="0" dirty="0"/>
          </a:p>
        </p:txBody>
      </p:sp>
      <p:sp>
        <p:nvSpPr>
          <p:cNvPr id="3" name="Text Placeholder 2"/>
          <p:cNvSpPr>
            <a:spLocks noGrp="1"/>
          </p:cNvSpPr>
          <p:nvPr>
            <p:ph type="body" idx="1"/>
          </p:nvPr>
        </p:nvSpPr>
        <p:spPr>
          <a:xfrm>
            <a:off x="457200" y="1528799"/>
            <a:ext cx="16441838" cy="7939193"/>
          </a:xfrm>
          <a:prstGeom prst="rect">
            <a:avLst/>
          </a:prstGeom>
        </p:spPr>
        <p:txBody>
          <a:bodyPr vert="horz" lIns="91440" tIns="45720" rIns="91440" bIns="45720" rtlCol="0">
            <a:normAutofit/>
          </a:bodyPr>
          <a:lstStyle/>
          <a:p>
            <a:pPr lvl="0"/>
            <a:r>
              <a:rPr lang="en-US" noProof="0" dirty="0"/>
              <a:t>Click to edit Master text styles</a:t>
            </a:r>
          </a:p>
          <a:p>
            <a:pPr lvl="0"/>
            <a:r>
              <a:rPr lang="en-US" noProof="0" dirty="0"/>
              <a:t>Second level</a:t>
            </a:r>
          </a:p>
          <a:p>
            <a:pPr lvl="0"/>
            <a:r>
              <a:rPr lang="en-US" noProof="0" dirty="0"/>
              <a:t>Third level</a:t>
            </a:r>
          </a:p>
          <a:p>
            <a:pPr lvl="0"/>
            <a:r>
              <a:rPr lang="en-US" noProof="0" dirty="0"/>
              <a:t>Fourth level</a:t>
            </a:r>
          </a:p>
          <a:p>
            <a:pPr lvl="0"/>
            <a:r>
              <a:rPr lang="en-US" noProof="0" dirty="0"/>
              <a:t>Fifth level</a:t>
            </a:r>
            <a:endParaRPr lang="en-GB"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7" name="Title positioning box" hidden="1"/>
          <p:cNvSpPr/>
          <p:nvPr/>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ositoning box" hidden="1"/>
          <p:cNvSpPr/>
          <p:nvPr/>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Logo E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7200" y="7909180"/>
            <a:ext cx="2307600" cy="1846822"/>
          </a:xfrm>
          <a:prstGeom prst="rect">
            <a:avLst/>
          </a:prstGeom>
        </p:spPr>
      </p:pic>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8" r:id="rId5"/>
    <p:sldLayoutId id="2147483674" r:id="rId6"/>
    <p:sldLayoutId id="2147483666" r:id="rId7"/>
    <p:sldLayoutId id="2147483675" r:id="rId8"/>
    <p:sldLayoutId id="2147483676" r:id="rId9"/>
    <p:sldLayoutId id="2147483679" r:id="rId10"/>
  </p:sldLayoutIdLst>
  <p:hf hdr="0" ftr="0" dt="0"/>
  <p:txStyles>
    <p:titleStyle>
      <a:lvl1pPr algn="l" defTabSz="1300368" rtl="0" eaLnBrk="1" latinLnBrk="0" hangingPunct="1">
        <a:lnSpc>
          <a:spcPct val="90000"/>
        </a:lnSpc>
        <a:spcBef>
          <a:spcPct val="0"/>
        </a:spcBef>
        <a:buNone/>
        <a:defRPr sz="3600" b="1" u="none" kern="1200" cap="all" baseline="0">
          <a:solidFill>
            <a:srgbClr val="003366"/>
          </a:solidFill>
          <a:uFill>
            <a:solidFill>
              <a:srgbClr val="1E64C8"/>
            </a:solidFill>
          </a:uFill>
          <a:latin typeface="Verdana" panose="020B0604030504040204" pitchFamily="34" charset="0"/>
          <a:ea typeface="Verdana" panose="020B0604030504040204" pitchFamily="34" charset="0"/>
          <a:cs typeface="+mj-cs"/>
        </a:defRPr>
      </a:lvl1pPr>
    </p:titleStyle>
    <p:bodyStyle>
      <a:lvl1pPr marL="457200" indent="-457200" algn="l" defTabSz="1300368" rtl="0" eaLnBrk="1" latinLnBrk="0" hangingPunct="1">
        <a:lnSpc>
          <a:spcPct val="120000"/>
        </a:lnSpc>
        <a:spcBef>
          <a:spcPts val="0"/>
        </a:spcBef>
        <a:buFont typeface="Wingdings" panose="05000000000000000000" pitchFamily="2" charset="2"/>
        <a:buChar char="Ø"/>
        <a:defRPr sz="2800" kern="1200">
          <a:solidFill>
            <a:schemeClr val="tx1"/>
          </a:solidFill>
          <a:latin typeface="+mn-lt"/>
          <a:ea typeface="+mn-ea"/>
          <a:cs typeface="+mn-cs"/>
        </a:defRPr>
      </a:lvl1pPr>
      <a:lvl2pPr marL="97200" indent="0" algn="l" defTabSz="457200" rtl="0" eaLnBrk="1" latinLnBrk="0" hangingPunct="1">
        <a:lnSpc>
          <a:spcPct val="120000"/>
        </a:lnSpc>
        <a:spcBef>
          <a:spcPts val="0"/>
        </a:spcBef>
        <a:buFont typeface="Arial" panose="020B0604020202020204" pitchFamily="34" charset="0"/>
        <a:buNone/>
        <a:tabLst/>
        <a:defRPr sz="2800" kern="1200">
          <a:solidFill>
            <a:schemeClr val="tx1"/>
          </a:solidFill>
          <a:latin typeface="+mn-lt"/>
          <a:ea typeface="+mn-ea"/>
          <a:cs typeface="+mn-cs"/>
        </a:defRPr>
      </a:lvl2pPr>
      <a:lvl3pPr marL="441325" indent="0" algn="l" defTabSz="1300368" rtl="0" eaLnBrk="1" latinLnBrk="0" hangingPunct="1">
        <a:lnSpc>
          <a:spcPct val="120000"/>
        </a:lnSpc>
        <a:spcBef>
          <a:spcPts val="0"/>
        </a:spcBef>
        <a:buFont typeface="Arial" panose="020B0604020202020204" pitchFamily="34" charset="0"/>
        <a:buNone/>
        <a:defRPr sz="2800" kern="1200">
          <a:solidFill>
            <a:schemeClr val="tx1"/>
          </a:solidFill>
          <a:latin typeface="+mn-lt"/>
          <a:ea typeface="+mn-ea"/>
          <a:cs typeface="+mn-cs"/>
        </a:defRPr>
      </a:lvl3pPr>
      <a:lvl4pPr marL="900112" indent="0" algn="l" defTabSz="1300368" rtl="0" eaLnBrk="1" latinLnBrk="0" hangingPunct="1">
        <a:lnSpc>
          <a:spcPct val="120000"/>
        </a:lnSpc>
        <a:spcBef>
          <a:spcPts val="0"/>
        </a:spcBef>
        <a:buFont typeface="Arial" panose="020B0604020202020204" pitchFamily="34" charset="0"/>
        <a:buNone/>
        <a:defRPr sz="2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2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1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2.wmf"/><Relationship Id="rId7" Type="http://schemas.openxmlformats.org/officeDocument/2006/relationships/image" Target="../media/image25.wmf"/><Relationship Id="rId12"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oleObject" Target="../embeddings/oleObject2.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4.bin"/><Relationship Id="rId4" Type="http://schemas.openxmlformats.org/officeDocument/2006/relationships/image" Target="../media/image23.wmf"/><Relationship Id="rId9" Type="http://schemas.openxmlformats.org/officeDocument/2006/relationships/image" Target="../media/image26.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2.wmf"/><Relationship Id="rId7" Type="http://schemas.openxmlformats.org/officeDocument/2006/relationships/image" Target="../media/image25.wmf"/><Relationship Id="rId12"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oleObject" Target="../embeddings/oleObject2.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4.bin"/><Relationship Id="rId4" Type="http://schemas.openxmlformats.org/officeDocument/2006/relationships/image" Target="../media/image23.wmf"/><Relationship Id="rId9" Type="http://schemas.openxmlformats.org/officeDocument/2006/relationships/image" Target="../media/image26.wm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2.wdp"/><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00.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920.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36.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84.wmf"/><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oleObject" Target="../embeddings/oleObject5.bin"/><Relationship Id="rId5" Type="http://schemas.openxmlformats.org/officeDocument/2006/relationships/image" Target="../media/image35.png"/><Relationship Id="rId4" Type="http://schemas.openxmlformats.org/officeDocument/2006/relationships/image" Target="../media/image140.png"/></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5.png"/><Relationship Id="rId4" Type="http://schemas.openxmlformats.org/officeDocument/2006/relationships/image" Target="../media/image140.png"/></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49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00.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88.wmf"/><Relationship Id="rId4" Type="http://schemas.openxmlformats.org/officeDocument/2006/relationships/oleObject" Target="../embeddings/oleObject6.bin"/></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511.pn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8B7A-3168-440C-A60C-A036931164EC}"/>
              </a:ext>
            </a:extLst>
          </p:cNvPr>
          <p:cNvSpPr>
            <a:spLocks noGrp="1"/>
          </p:cNvSpPr>
          <p:nvPr>
            <p:ph type="ctrTitle"/>
          </p:nvPr>
        </p:nvSpPr>
        <p:spPr>
          <a:xfrm>
            <a:off x="1283414" y="2978370"/>
            <a:ext cx="13993757" cy="3175376"/>
          </a:xfrm>
        </p:spPr>
        <p:txBody>
          <a:bodyPr/>
          <a:lstStyle/>
          <a:p>
            <a:pPr>
              <a:lnSpc>
                <a:spcPts val="8000"/>
              </a:lnSpc>
            </a:pPr>
            <a:r>
              <a:rPr lang="nl-BE" sz="3200" dirty="0"/>
              <a:t>hst 2: Het ABC van de statistiek – </a:t>
            </a:r>
            <a:br>
              <a:rPr lang="nl-BE" sz="3200" dirty="0"/>
            </a:br>
            <a:r>
              <a:rPr lang="nl-BE" sz="3200" dirty="0" err="1"/>
              <a:t>Inferentiële</a:t>
            </a:r>
            <a:r>
              <a:rPr lang="nl-BE" sz="3200" dirty="0"/>
              <a:t> of inductieve statistiek</a:t>
            </a:r>
            <a:br>
              <a:rPr lang="nl-BE" sz="3200" dirty="0"/>
            </a:br>
            <a:endParaRPr lang="nl-BE" sz="3200" dirty="0"/>
          </a:p>
        </p:txBody>
      </p:sp>
      <p:sp>
        <p:nvSpPr>
          <p:cNvPr id="3" name="Subtitle 2">
            <a:extLst>
              <a:ext uri="{FF2B5EF4-FFF2-40B4-BE49-F238E27FC236}">
                <a16:creationId xmlns:a16="http://schemas.microsoft.com/office/drawing/2014/main" id="{70FE6360-0905-4150-BEDD-4BF877AD22CF}"/>
              </a:ext>
            </a:extLst>
          </p:cNvPr>
          <p:cNvSpPr>
            <a:spLocks noGrp="1"/>
          </p:cNvSpPr>
          <p:nvPr>
            <p:ph type="subTitle" idx="1"/>
          </p:nvPr>
        </p:nvSpPr>
        <p:spPr/>
        <p:txBody>
          <a:bodyPr/>
          <a:lstStyle/>
          <a:p>
            <a:pPr algn="just"/>
            <a:r>
              <a:rPr lang="nl-BE" dirty="0"/>
              <a:t>Prof. dr. Wim Hardyns                                   Medelesgever: dr. Ann De Buck</a:t>
            </a:r>
          </a:p>
        </p:txBody>
      </p:sp>
      <p:sp>
        <p:nvSpPr>
          <p:cNvPr id="4" name="Text Placeholder 3">
            <a:extLst>
              <a:ext uri="{FF2B5EF4-FFF2-40B4-BE49-F238E27FC236}">
                <a16:creationId xmlns:a16="http://schemas.microsoft.com/office/drawing/2014/main" id="{AFADBEE7-7DB1-4468-A19F-EE1EC696AF82}"/>
              </a:ext>
            </a:extLst>
          </p:cNvPr>
          <p:cNvSpPr>
            <a:spLocks noGrp="1"/>
          </p:cNvSpPr>
          <p:nvPr>
            <p:ph type="body" sz="quarter" idx="15"/>
          </p:nvPr>
        </p:nvSpPr>
        <p:spPr/>
        <p:txBody>
          <a:bodyPr/>
          <a:lstStyle/>
          <a:p>
            <a:pPr marL="0" indent="0">
              <a:buNone/>
            </a:pPr>
            <a:r>
              <a:rPr lang="nl-BE" dirty="0"/>
              <a:t>Toegepaste data-analyse en rapportage</a:t>
            </a:r>
          </a:p>
        </p:txBody>
      </p:sp>
    </p:spTree>
    <p:extLst>
      <p:ext uri="{BB962C8B-B14F-4D97-AF65-F5344CB8AC3E}">
        <p14:creationId xmlns:p14="http://schemas.microsoft.com/office/powerpoint/2010/main" val="1458766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Representativiteit</a:t>
            </a:r>
          </a:p>
        </p:txBody>
      </p:sp>
      <p:pic>
        <p:nvPicPr>
          <p:cNvPr id="5" name="Tijdelijke aanduiding voor inhoud 4" descr="Population.jpg"/>
          <p:cNvPicPr>
            <a:picLocks noGrp="1" noChangeAspect="1"/>
          </p:cNvPicPr>
          <p:nvPr>
            <p:ph idx="1"/>
          </p:nvPr>
        </p:nvPicPr>
        <p:blipFill>
          <a:blip r:embed="rId3" cstate="print"/>
          <a:stretch>
            <a:fillRect/>
          </a:stretch>
        </p:blipFill>
        <p:spPr>
          <a:xfrm>
            <a:off x="447301" y="1960454"/>
            <a:ext cx="7104554" cy="4440346"/>
          </a:xfrm>
        </p:spPr>
      </p:pic>
      <p:sp>
        <p:nvSpPr>
          <p:cNvPr id="2" name="Tijdelijke aanduiding voor inhoud 1"/>
          <p:cNvSpPr>
            <a:spLocks noGrp="1"/>
          </p:cNvSpPr>
          <p:nvPr>
            <p:ph idx="13"/>
          </p:nvPr>
        </p:nvSpPr>
        <p:spPr/>
        <p:txBody>
          <a:bodyPr/>
          <a:lstStyle/>
          <a:p>
            <a:endParaRPr lang="nl-BE"/>
          </a:p>
        </p:txBody>
      </p:sp>
      <p:sp>
        <p:nvSpPr>
          <p:cNvPr id="4" name="Tijdelijke aanduiding voor dianummer 3"/>
          <p:cNvSpPr>
            <a:spLocks noGrp="1"/>
          </p:cNvSpPr>
          <p:nvPr>
            <p:ph type="sldNum" sz="quarter" idx="4294967295"/>
          </p:nvPr>
        </p:nvSpPr>
        <p:spPr>
          <a:xfrm>
            <a:off x="16471900" y="8959598"/>
            <a:ext cx="866775" cy="519113"/>
          </a:xfrm>
        </p:spPr>
        <p:txBody>
          <a:bodyPr/>
          <a:lstStyle/>
          <a:p>
            <a:fld id="{56CE82DE-68A7-A74A-B0B0-6B170D634B0A}" type="slidenum">
              <a:rPr lang="en-US" smtClean="0"/>
              <a:pPr/>
              <a:t>10</a:t>
            </a:fld>
            <a:endParaRPr lang="en-US" dirty="0"/>
          </a:p>
        </p:txBody>
      </p:sp>
      <p:pic>
        <p:nvPicPr>
          <p:cNvPr id="6" name="Afbeelding 5"/>
          <p:cNvPicPr/>
          <p:nvPr/>
        </p:nvPicPr>
        <p:blipFill rotWithShape="1">
          <a:blip r:embed="rId4" cstate="print"/>
          <a:srcRect l="9193" t="3126" r="3283" b="2942"/>
          <a:stretch/>
        </p:blipFill>
        <p:spPr bwMode="auto">
          <a:xfrm>
            <a:off x="9319364" y="3557392"/>
            <a:ext cx="8019311" cy="5423769"/>
          </a:xfrm>
          <a:prstGeom prst="rect">
            <a:avLst/>
          </a:prstGeom>
          <a:noFill/>
          <a:ln w="9525">
            <a:noFill/>
            <a:miter lim="800000"/>
            <a:headEnd/>
            <a:tailEnd/>
          </a:ln>
        </p:spPr>
      </p:pic>
    </p:spTree>
    <p:extLst>
      <p:ext uri="{BB962C8B-B14F-4D97-AF65-F5344CB8AC3E}">
        <p14:creationId xmlns:p14="http://schemas.microsoft.com/office/powerpoint/2010/main" val="900316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Representativiteit</a:t>
            </a:r>
          </a:p>
        </p:txBody>
      </p:sp>
      <p:sp>
        <p:nvSpPr>
          <p:cNvPr id="4" name="Tijdelijke aanduiding voor dianummer 3"/>
          <p:cNvSpPr>
            <a:spLocks noGrp="1"/>
          </p:cNvSpPr>
          <p:nvPr>
            <p:ph type="sldNum" sz="quarter" idx="12"/>
          </p:nvPr>
        </p:nvSpPr>
        <p:spPr/>
        <p:txBody>
          <a:bodyPr/>
          <a:lstStyle/>
          <a:p>
            <a:fld id="{7AE184E0-0BD4-4705-A12B-9B71DDE63301}" type="slidenum">
              <a:rPr lang="en-GB" noProof="0" smtClean="0"/>
              <a:t>11</a:t>
            </a:fld>
            <a:endParaRPr lang="en-GB" noProof="0" dirty="0"/>
          </a:p>
        </p:txBody>
      </p:sp>
      <p:sp>
        <p:nvSpPr>
          <p:cNvPr id="5" name="Tijdelijke aanduiding voor inhoud 4"/>
          <p:cNvSpPr>
            <a:spLocks noGrp="1"/>
          </p:cNvSpPr>
          <p:nvPr>
            <p:ph idx="13"/>
          </p:nvPr>
        </p:nvSpPr>
        <p:spPr/>
        <p:txBody>
          <a:bodyPr/>
          <a:lstStyle/>
          <a:p>
            <a:endParaRPr lang="nl-BE"/>
          </a:p>
        </p:txBody>
      </p:sp>
      <p:pic>
        <p:nvPicPr>
          <p:cNvPr id="6" name="Tijdelijke aanduiding voor inhoud 3" descr="Research4.jpg"/>
          <p:cNvPicPr>
            <a:picLocks noGrp="1" noChangeAspect="1"/>
          </p:cNvPicPr>
          <p:nvPr>
            <p:ph idx="1"/>
          </p:nvPr>
        </p:nvPicPr>
        <p:blipFill>
          <a:blip r:embed="rId3" cstate="print"/>
          <a:stretch>
            <a:fillRect/>
          </a:stretch>
        </p:blipFill>
        <p:spPr>
          <a:xfrm>
            <a:off x="4233797" y="2192055"/>
            <a:ext cx="8846227" cy="6265211"/>
          </a:xfrm>
          <a:prstGeom prst="rect">
            <a:avLst/>
          </a:prstGeom>
        </p:spPr>
      </p:pic>
    </p:spTree>
    <p:extLst>
      <p:ext uri="{BB962C8B-B14F-4D97-AF65-F5344CB8AC3E}">
        <p14:creationId xmlns:p14="http://schemas.microsoft.com/office/powerpoint/2010/main" val="2648200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37C2-85C3-43D6-AE8B-715D1C9BED69}"/>
              </a:ext>
            </a:extLst>
          </p:cNvPr>
          <p:cNvSpPr>
            <a:spLocks noGrp="1"/>
          </p:cNvSpPr>
          <p:nvPr>
            <p:ph type="title"/>
          </p:nvPr>
        </p:nvSpPr>
        <p:spPr/>
        <p:txBody>
          <a:bodyPr/>
          <a:lstStyle/>
          <a:p>
            <a:r>
              <a:rPr lang="nl-BE" dirty="0"/>
              <a:t>Inductieve/</a:t>
            </a:r>
            <a:r>
              <a:rPr lang="nl-BE" dirty="0" err="1"/>
              <a:t>inferentiële</a:t>
            </a:r>
            <a:r>
              <a:rPr lang="nl-BE" dirty="0"/>
              <a:t> statistiek</a:t>
            </a:r>
          </a:p>
        </p:txBody>
      </p:sp>
      <p:sp>
        <p:nvSpPr>
          <p:cNvPr id="3" name="Content Placeholder 2">
            <a:extLst>
              <a:ext uri="{FF2B5EF4-FFF2-40B4-BE49-F238E27FC236}">
                <a16:creationId xmlns:a16="http://schemas.microsoft.com/office/drawing/2014/main" id="{E9838376-82AE-4FFD-A00A-5292E9339E01}"/>
              </a:ext>
            </a:extLst>
          </p:cNvPr>
          <p:cNvSpPr>
            <a:spLocks noGrp="1"/>
          </p:cNvSpPr>
          <p:nvPr>
            <p:ph idx="1"/>
          </p:nvPr>
        </p:nvSpPr>
        <p:spPr/>
        <p:txBody>
          <a:bodyPr>
            <a:normAutofit/>
          </a:bodyPr>
          <a:lstStyle/>
          <a:p>
            <a:r>
              <a:rPr lang="nl-BE" b="1" u="sng" dirty="0"/>
              <a:t>Schatten </a:t>
            </a:r>
            <a:r>
              <a:rPr lang="nl-BE" dirty="0"/>
              <a:t>en </a:t>
            </a:r>
            <a:r>
              <a:rPr lang="nl-BE" b="1" u="sng" dirty="0"/>
              <a:t>Toetsen</a:t>
            </a:r>
          </a:p>
          <a:p>
            <a:endParaRPr lang="nl-NL" dirty="0"/>
          </a:p>
          <a:p>
            <a:r>
              <a:rPr lang="nl-NL" dirty="0"/>
              <a:t>Statistisch </a:t>
            </a:r>
            <a:r>
              <a:rPr lang="nl-NL" b="1" dirty="0"/>
              <a:t>schatten</a:t>
            </a:r>
            <a:r>
              <a:rPr lang="nl-NL" dirty="0"/>
              <a:t>: </a:t>
            </a:r>
          </a:p>
          <a:p>
            <a:pPr lvl="1"/>
            <a:r>
              <a:rPr lang="nl-NL" dirty="0"/>
              <a:t>Betrouwbaarheidsintervallen (intervalschatting): </a:t>
            </a:r>
          </a:p>
          <a:p>
            <a:pPr lvl="2"/>
            <a:r>
              <a:rPr lang="nl-NL" dirty="0"/>
              <a:t>De steekproefgrootheid is een schatting van de populatieparameter </a:t>
            </a:r>
          </a:p>
          <a:p>
            <a:pPr lvl="2"/>
            <a:r>
              <a:rPr lang="nl-BE" dirty="0">
                <a:sym typeface="Symbol" pitchFamily="18" charset="2"/>
              </a:rPr>
              <a:t>Betrouwbaarheidsinterval = schatting  foutenmarge</a:t>
            </a:r>
          </a:p>
          <a:p>
            <a:pPr lvl="1"/>
            <a:endParaRPr lang="nl-NL" dirty="0"/>
          </a:p>
          <a:p>
            <a:r>
              <a:rPr lang="nl-NL" dirty="0"/>
              <a:t>Statistisch </a:t>
            </a:r>
            <a:r>
              <a:rPr lang="nl-NL" b="1" dirty="0"/>
              <a:t>toetsen </a:t>
            </a:r>
            <a:r>
              <a:rPr lang="nl-NL" dirty="0"/>
              <a:t>of hypothesen testen:</a:t>
            </a:r>
          </a:p>
          <a:p>
            <a:pPr lvl="1"/>
            <a:r>
              <a:rPr lang="nl-NL" dirty="0"/>
              <a:t>Significantietoets (puntschatting):</a:t>
            </a:r>
          </a:p>
          <a:p>
            <a:pPr lvl="2"/>
            <a:r>
              <a:rPr lang="nl-NL" dirty="0"/>
              <a:t>Toetsen of een bewering over de populatie waaruit de steekproef komt aannemelijk is op basis van de steekproef in kwestie</a:t>
            </a:r>
          </a:p>
          <a:p>
            <a:pPr lvl="2"/>
            <a:r>
              <a:rPr lang="nl-NL" dirty="0"/>
              <a:t>Hoe goed komen de data en de hypothese met elkaar overeen?</a:t>
            </a:r>
          </a:p>
          <a:p>
            <a:endParaRPr lang="nl-BE" dirty="0"/>
          </a:p>
        </p:txBody>
      </p:sp>
      <p:sp>
        <p:nvSpPr>
          <p:cNvPr id="4" name="Slide Number Placeholder 3">
            <a:extLst>
              <a:ext uri="{FF2B5EF4-FFF2-40B4-BE49-F238E27FC236}">
                <a16:creationId xmlns:a16="http://schemas.microsoft.com/office/drawing/2014/main" id="{6AE2E0AD-00EE-4747-BC95-F4CE5FA24B68}"/>
              </a:ext>
            </a:extLst>
          </p:cNvPr>
          <p:cNvSpPr>
            <a:spLocks noGrp="1"/>
          </p:cNvSpPr>
          <p:nvPr>
            <p:ph type="sldNum" sz="quarter" idx="12"/>
          </p:nvPr>
        </p:nvSpPr>
        <p:spPr/>
        <p:txBody>
          <a:bodyPr/>
          <a:lstStyle/>
          <a:p>
            <a:fld id="{7AE184E0-0BD4-4705-A12B-9B71DDE63301}" type="slidenum">
              <a:rPr lang="en-GB" noProof="0" smtClean="0"/>
              <a:t>12</a:t>
            </a:fld>
            <a:endParaRPr lang="en-GB" noProof="0" dirty="0"/>
          </a:p>
        </p:txBody>
      </p:sp>
      <p:sp>
        <p:nvSpPr>
          <p:cNvPr id="5" name="Content Placeholder 4">
            <a:extLst>
              <a:ext uri="{FF2B5EF4-FFF2-40B4-BE49-F238E27FC236}">
                <a16:creationId xmlns:a16="http://schemas.microsoft.com/office/drawing/2014/main" id="{EFA42468-B8A0-4ECD-9029-40350D19D1F6}"/>
              </a:ext>
            </a:extLst>
          </p:cNvPr>
          <p:cNvSpPr>
            <a:spLocks noGrp="1"/>
          </p:cNvSpPr>
          <p:nvPr>
            <p:ph idx="13"/>
          </p:nvPr>
        </p:nvSpPr>
        <p:spPr/>
        <p:txBody>
          <a:bodyPr/>
          <a:lstStyle/>
          <a:p>
            <a:endParaRPr lang="nl-BE"/>
          </a:p>
        </p:txBody>
      </p:sp>
      <p:graphicFrame>
        <p:nvGraphicFramePr>
          <p:cNvPr id="6" name="Object 6">
            <a:extLst>
              <a:ext uri="{FF2B5EF4-FFF2-40B4-BE49-F238E27FC236}">
                <a16:creationId xmlns:a16="http://schemas.microsoft.com/office/drawing/2014/main" id="{FEDDC7AC-26A5-447A-9635-CB0CBBAC8DFE}"/>
              </a:ext>
            </a:extLst>
          </p:cNvPr>
          <p:cNvGraphicFramePr>
            <a:graphicFrameLocks noChangeAspect="1"/>
          </p:cNvGraphicFramePr>
          <p:nvPr>
            <p:extLst>
              <p:ext uri="{D42A27DB-BD31-4B8C-83A1-F6EECF244321}">
                <p14:modId xmlns:p14="http://schemas.microsoft.com/office/powerpoint/2010/main" val="3422409962"/>
              </p:ext>
            </p:extLst>
          </p:nvPr>
        </p:nvGraphicFramePr>
        <p:xfrm>
          <a:off x="11987169" y="4543468"/>
          <a:ext cx="5024438" cy="1143000"/>
        </p:xfrm>
        <a:graphic>
          <a:graphicData uri="http://schemas.openxmlformats.org/presentationml/2006/ole">
            <mc:AlternateContent xmlns:mc="http://schemas.openxmlformats.org/markup-compatibility/2006">
              <mc:Choice xmlns:v="urn:schemas-microsoft-com:vml" Requires="v">
                <p:oleObj name="Vergelijking" r:id="rId3" imgW="1841400" imgH="419040" progId="Equation.3">
                  <p:embed/>
                </p:oleObj>
              </mc:Choice>
              <mc:Fallback>
                <p:oleObj name="Vergelijking" r:id="rId3" imgW="1841400" imgH="419040" progId="Equation.3">
                  <p:embed/>
                  <p:pic>
                    <p:nvPicPr>
                      <p:cNvPr id="6" name="Object 6">
                        <a:extLst>
                          <a:ext uri="{FF2B5EF4-FFF2-40B4-BE49-F238E27FC236}">
                            <a16:creationId xmlns:a16="http://schemas.microsoft.com/office/drawing/2014/main" id="{FEDDC7AC-26A5-447A-9635-CB0CBBAC8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7169" y="4543468"/>
                        <a:ext cx="5024438" cy="114300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3166889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692774"/>
            <a:ext cx="16858641" cy="7937327"/>
          </a:xfrm>
          <a:solidFill>
            <a:schemeClr val="bg1"/>
          </a:solidFill>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b="1" dirty="0" err="1">
                <a:solidFill>
                  <a:srgbClr val="C00000"/>
                </a:solidFill>
              </a:rPr>
              <a:t>Inferentiële</a:t>
            </a:r>
            <a:r>
              <a:rPr lang="nl-BE" b="1" dirty="0">
                <a:solidFill>
                  <a:srgbClr val="C00000"/>
                </a:solidFill>
              </a:rPr>
              <a:t> of inductieve statistiek (p.49-73)</a:t>
            </a:r>
          </a:p>
          <a:p>
            <a:pPr lvl="2"/>
            <a:r>
              <a:rPr lang="nl-BE" dirty="0">
                <a:solidFill>
                  <a:srgbClr val="5D9CC7"/>
                </a:solidFill>
              </a:rPr>
              <a:t>Representativiteit van de steekproef</a:t>
            </a:r>
          </a:p>
          <a:p>
            <a:pPr lvl="2"/>
            <a:r>
              <a:rPr lang="nl-BE" b="1" dirty="0">
                <a:solidFill>
                  <a:srgbClr val="C00000"/>
                </a:solidFill>
              </a:rPr>
              <a:t>Het belang van de normale verdeling</a:t>
            </a:r>
          </a:p>
          <a:p>
            <a:pPr lvl="2"/>
            <a:r>
              <a:rPr lang="nl-BE" dirty="0">
                <a:solidFill>
                  <a:srgbClr val="5D9CC7"/>
                </a:solidFill>
              </a:rPr>
              <a:t>Steekproevenverdeling en de CLS</a:t>
            </a:r>
          </a:p>
          <a:p>
            <a:pPr lvl="2"/>
            <a:r>
              <a:rPr lang="nl-BE" dirty="0">
                <a:solidFill>
                  <a:srgbClr val="5D9CC7"/>
                </a:solidFill>
              </a:rPr>
              <a:t>Puntschatting en intervalschatting van populatieparameters</a:t>
            </a:r>
          </a:p>
          <a:p>
            <a:pPr lvl="2"/>
            <a:r>
              <a:rPr lang="nl-BE" dirty="0">
                <a:solidFill>
                  <a:srgbClr val="5D9CC7"/>
                </a:solidFill>
              </a:rPr>
              <a:t>Statistische hypothesetoetsing</a:t>
            </a:r>
          </a:p>
          <a:p>
            <a:pPr lvl="2"/>
            <a:r>
              <a:rPr lang="nl-BE" dirty="0">
                <a:solidFill>
                  <a:srgbClr val="5D9CC7"/>
                </a:solidFill>
              </a:rPr>
              <a:t>Effectgrootte</a:t>
            </a:r>
          </a:p>
          <a:p>
            <a:pPr lvl="2"/>
            <a:r>
              <a:rPr lang="nl-BE" dirty="0">
                <a:solidFill>
                  <a:srgbClr val="5D9CC7"/>
                </a:solidFill>
              </a:rPr>
              <a:t>Oefeningen </a:t>
            </a:r>
          </a:p>
          <a:p>
            <a:endParaRPr lang="nl-BE" dirty="0">
              <a:solidFill>
                <a:srgbClr val="5D9CC7"/>
              </a:solidFill>
            </a:endParaRP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13</a:t>
            </a:fld>
            <a:endParaRPr lang="en-GB" noProof="0" dirty="0"/>
          </a:p>
        </p:txBody>
      </p:sp>
    </p:spTree>
    <p:extLst>
      <p:ext uri="{BB962C8B-B14F-4D97-AF65-F5344CB8AC3E}">
        <p14:creationId xmlns:p14="http://schemas.microsoft.com/office/powerpoint/2010/main" val="349317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1.2 Belang van de normale verdeling</a:t>
            </a:r>
          </a:p>
        </p:txBody>
      </p:sp>
      <p:sp>
        <p:nvSpPr>
          <p:cNvPr id="2" name="Tijdelijke aanduiding voor inhoud 1"/>
          <p:cNvSpPr>
            <a:spLocks noGrp="1"/>
          </p:cNvSpPr>
          <p:nvPr>
            <p:ph idx="1"/>
          </p:nvPr>
        </p:nvSpPr>
        <p:spPr/>
        <p:txBody>
          <a:bodyPr>
            <a:normAutofit/>
          </a:bodyPr>
          <a:lstStyle/>
          <a:p>
            <a:pPr>
              <a:buFont typeface="Arial" pitchFamily="34" charset="0"/>
              <a:buChar char="•"/>
              <a:defRPr/>
            </a:pPr>
            <a:r>
              <a:rPr lang="nl-BE" dirty="0"/>
              <a:t>Empirische verdelingen en theoretische verdelingen</a:t>
            </a:r>
          </a:p>
          <a:p>
            <a:pPr>
              <a:buFont typeface="Arial" pitchFamily="34" charset="0"/>
              <a:buChar char="•"/>
              <a:defRPr/>
            </a:pPr>
            <a:r>
              <a:rPr lang="nl-BE" dirty="0"/>
              <a:t>Maten van </a:t>
            </a:r>
            <a:r>
              <a:rPr lang="nl-BE" dirty="0" err="1"/>
              <a:t>centraliteit</a:t>
            </a:r>
            <a:r>
              <a:rPr lang="nl-BE" dirty="0"/>
              <a:t> en spreiding: samenvatting van verdeling in 1 cijfer</a:t>
            </a:r>
          </a:p>
          <a:p>
            <a:pPr>
              <a:buFont typeface="Arial" pitchFamily="34" charset="0"/>
              <a:buChar char="•"/>
              <a:defRPr/>
            </a:pPr>
            <a:r>
              <a:rPr lang="nl-BE" dirty="0"/>
              <a:t>Vaak kan ook vorm van verdeling samengevat worden via ‘sjabloonverdeling’: ideaaltypische (geïdealiseerde) beschrijving van een verdeling a.d.h.v. een wiskundig model</a:t>
            </a:r>
          </a:p>
          <a:p>
            <a:pPr>
              <a:buFont typeface="Arial" pitchFamily="34" charset="0"/>
              <a:buChar char="•"/>
              <a:defRPr/>
            </a:pPr>
            <a:endParaRPr lang="nl-BE" dirty="0"/>
          </a:p>
          <a:p>
            <a:endParaRPr lang="nl-BE" dirty="0"/>
          </a:p>
        </p:txBody>
      </p:sp>
      <p:pic>
        <p:nvPicPr>
          <p:cNvPr id="8" name="Tijdelijke aanduiding voor inhoud 7" descr="Afbeelding met diagram, lijn, Perceel, tekst&#10;&#10;Automatisch gegenereerde beschrijving">
            <a:extLst>
              <a:ext uri="{FF2B5EF4-FFF2-40B4-BE49-F238E27FC236}">
                <a16:creationId xmlns:a16="http://schemas.microsoft.com/office/drawing/2014/main" id="{B485F905-CCFD-CA72-8656-B4CB52A7588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231150" y="4191000"/>
            <a:ext cx="6542706" cy="5287711"/>
          </a:xfrm>
        </p:spPr>
      </p:pic>
      <p:sp>
        <p:nvSpPr>
          <p:cNvPr id="4" name="Tijdelijke aanduiding voor dianummer 3"/>
          <p:cNvSpPr>
            <a:spLocks noGrp="1"/>
          </p:cNvSpPr>
          <p:nvPr>
            <p:ph type="sldNum" sz="quarter" idx="4294967295"/>
          </p:nvPr>
        </p:nvSpPr>
        <p:spPr>
          <a:xfrm>
            <a:off x="16318935" y="8959598"/>
            <a:ext cx="866775" cy="519113"/>
          </a:xfrm>
        </p:spPr>
        <p:txBody>
          <a:bodyPr/>
          <a:lstStyle/>
          <a:p>
            <a:fld id="{56CE82DE-68A7-A74A-B0B0-6B170D634B0A}" type="slidenum">
              <a:rPr lang="en-US" smtClean="0"/>
              <a:pPr/>
              <a:t>14</a:t>
            </a:fld>
            <a:endParaRPr lang="en-US" dirty="0"/>
          </a:p>
        </p:txBody>
      </p:sp>
    </p:spTree>
    <p:extLst>
      <p:ext uri="{BB962C8B-B14F-4D97-AF65-F5344CB8AC3E}">
        <p14:creationId xmlns:p14="http://schemas.microsoft.com/office/powerpoint/2010/main" val="2034195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344D0A-00FE-4A53-8214-5083F26960DB}"/>
              </a:ext>
            </a:extLst>
          </p:cNvPr>
          <p:cNvSpPr>
            <a:spLocks noGrp="1"/>
          </p:cNvSpPr>
          <p:nvPr>
            <p:ph type="title"/>
          </p:nvPr>
        </p:nvSpPr>
        <p:spPr/>
        <p:txBody>
          <a:bodyPr>
            <a:noAutofit/>
          </a:bodyPr>
          <a:lstStyle/>
          <a:p>
            <a:r>
              <a:rPr lang="nl-BE" dirty="0"/>
              <a:t>belang van de normale verdeling</a:t>
            </a:r>
          </a:p>
        </p:txBody>
      </p:sp>
      <p:sp>
        <p:nvSpPr>
          <p:cNvPr id="4" name="Tijdelijke aanduiding voor dianummer 3">
            <a:extLst>
              <a:ext uri="{FF2B5EF4-FFF2-40B4-BE49-F238E27FC236}">
                <a16:creationId xmlns:a16="http://schemas.microsoft.com/office/drawing/2014/main" id="{99DFD28D-6C7D-42D7-9737-73C678FE7008}"/>
              </a:ext>
            </a:extLst>
          </p:cNvPr>
          <p:cNvSpPr>
            <a:spLocks noGrp="1"/>
          </p:cNvSpPr>
          <p:nvPr>
            <p:ph type="sldNum" sz="quarter" idx="12"/>
          </p:nvPr>
        </p:nvSpPr>
        <p:spPr/>
        <p:txBody>
          <a:bodyPr/>
          <a:lstStyle/>
          <a:p>
            <a:fld id="{7AE184E0-0BD4-4705-A12B-9B71DDE63301}" type="slidenum">
              <a:rPr lang="en-GB" noProof="0" smtClean="0"/>
              <a:t>15</a:t>
            </a:fld>
            <a:endParaRPr lang="en-GB" noProof="0" dirty="0"/>
          </a:p>
        </p:txBody>
      </p:sp>
      <p:pic>
        <p:nvPicPr>
          <p:cNvPr id="7" name="Tijdelijke aanduiding voor inhoud 6">
            <a:extLst>
              <a:ext uri="{FF2B5EF4-FFF2-40B4-BE49-F238E27FC236}">
                <a16:creationId xmlns:a16="http://schemas.microsoft.com/office/drawing/2014/main" id="{90FB91A4-6CA4-47FF-A0E6-3311B9184535}"/>
              </a:ext>
            </a:extLst>
          </p:cNvPr>
          <p:cNvPicPr>
            <a:picLocks noGrp="1" noChangeAspect="1"/>
          </p:cNvPicPr>
          <p:nvPr>
            <p:ph idx="13"/>
          </p:nvPr>
        </p:nvPicPr>
        <p:blipFill rotWithShape="1">
          <a:blip r:embed="rId3">
            <a:extLst>
              <a:ext uri="{28A0092B-C50C-407E-A947-70E740481C1C}">
                <a14:useLocalDpi xmlns:a14="http://schemas.microsoft.com/office/drawing/2010/main" val="0"/>
              </a:ext>
            </a:extLst>
          </a:blip>
          <a:srcRect l="54011" t="48833" r="1048" b="8058"/>
          <a:stretch/>
        </p:blipFill>
        <p:spPr>
          <a:xfrm>
            <a:off x="4686440" y="2181726"/>
            <a:ext cx="7965793" cy="6028824"/>
          </a:xfrm>
        </p:spPr>
      </p:pic>
    </p:spTree>
    <p:extLst>
      <p:ext uri="{BB962C8B-B14F-4D97-AF65-F5344CB8AC3E}">
        <p14:creationId xmlns:p14="http://schemas.microsoft.com/office/powerpoint/2010/main" val="769422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E561D-B967-79F6-2ABB-9D44B35AC0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206FBA6-84F1-14E0-3562-D095BA9AD551}"/>
              </a:ext>
            </a:extLst>
          </p:cNvPr>
          <p:cNvSpPr>
            <a:spLocks noGrp="1"/>
          </p:cNvSpPr>
          <p:nvPr>
            <p:ph type="title"/>
          </p:nvPr>
        </p:nvSpPr>
        <p:spPr/>
        <p:txBody>
          <a:bodyPr>
            <a:noAutofit/>
          </a:bodyPr>
          <a:lstStyle/>
          <a:p>
            <a:r>
              <a:rPr lang="nl-BE" dirty="0"/>
              <a:t>belang van de normale verdeling</a:t>
            </a:r>
          </a:p>
        </p:txBody>
      </p:sp>
      <p:sp>
        <p:nvSpPr>
          <p:cNvPr id="3" name="Tijdelijke aanduiding voor inhoud 2">
            <a:extLst>
              <a:ext uri="{FF2B5EF4-FFF2-40B4-BE49-F238E27FC236}">
                <a16:creationId xmlns:a16="http://schemas.microsoft.com/office/drawing/2014/main" id="{4FBF160F-6510-889E-02AB-5DDD13E67B94}"/>
              </a:ext>
            </a:extLst>
          </p:cNvPr>
          <p:cNvSpPr>
            <a:spLocks noGrp="1"/>
          </p:cNvSpPr>
          <p:nvPr>
            <p:ph idx="1"/>
          </p:nvPr>
        </p:nvSpPr>
        <p:spPr/>
        <p:txBody>
          <a:bodyPr/>
          <a:lstStyle/>
          <a:p>
            <a:pPr marL="86400" indent="0">
              <a:buNone/>
            </a:pPr>
            <a:r>
              <a:rPr lang="nl-BE" b="1" dirty="0"/>
              <a:t>Dichtheidskromme </a:t>
            </a:r>
          </a:p>
          <a:p>
            <a:r>
              <a:rPr lang="nl-BE" dirty="0"/>
              <a:t>Oppervlakte onder kromme = </a:t>
            </a:r>
            <a:r>
              <a:rPr lang="nl-BE" b="1" dirty="0"/>
              <a:t>proporties </a:t>
            </a:r>
            <a:r>
              <a:rPr lang="nl-BE" dirty="0"/>
              <a:t>(of relatieve percentages) van het aantal 														 eenheden</a:t>
            </a:r>
          </a:p>
          <a:p>
            <a:endParaRPr lang="nl-BE" dirty="0"/>
          </a:p>
          <a:p>
            <a:r>
              <a:rPr lang="nl-BE" dirty="0"/>
              <a:t>Volledige oppervlakte onder de kromme = 100 % van de eenheden</a:t>
            </a:r>
          </a:p>
          <a:p>
            <a:endParaRPr lang="nl-BE" dirty="0"/>
          </a:p>
        </p:txBody>
      </p:sp>
      <p:sp>
        <p:nvSpPr>
          <p:cNvPr id="4" name="Tijdelijke aanduiding voor dianummer 3">
            <a:extLst>
              <a:ext uri="{FF2B5EF4-FFF2-40B4-BE49-F238E27FC236}">
                <a16:creationId xmlns:a16="http://schemas.microsoft.com/office/drawing/2014/main" id="{BD70B7FE-B299-ED74-2DCE-76986FDE2782}"/>
              </a:ext>
            </a:extLst>
          </p:cNvPr>
          <p:cNvSpPr>
            <a:spLocks noGrp="1"/>
          </p:cNvSpPr>
          <p:nvPr>
            <p:ph type="sldNum" sz="quarter" idx="12"/>
          </p:nvPr>
        </p:nvSpPr>
        <p:spPr/>
        <p:txBody>
          <a:bodyPr/>
          <a:lstStyle/>
          <a:p>
            <a:fld id="{7AE184E0-0BD4-4705-A12B-9B71DDE63301}" type="slidenum">
              <a:rPr lang="en-GB" noProof="0" smtClean="0"/>
              <a:t>16</a:t>
            </a:fld>
            <a:endParaRPr lang="en-GB" noProof="0" dirty="0"/>
          </a:p>
        </p:txBody>
      </p:sp>
      <p:pic>
        <p:nvPicPr>
          <p:cNvPr id="7" name="Tijdelijke aanduiding voor inhoud 6">
            <a:extLst>
              <a:ext uri="{FF2B5EF4-FFF2-40B4-BE49-F238E27FC236}">
                <a16:creationId xmlns:a16="http://schemas.microsoft.com/office/drawing/2014/main" id="{3E0CE8F6-696D-DADA-8772-844E78AC1461}"/>
              </a:ext>
            </a:extLst>
          </p:cNvPr>
          <p:cNvPicPr>
            <a:picLocks noGrp="1" noChangeAspect="1"/>
          </p:cNvPicPr>
          <p:nvPr>
            <p:ph idx="13"/>
          </p:nvPr>
        </p:nvPicPr>
        <p:blipFill rotWithShape="1">
          <a:blip r:embed="rId3">
            <a:extLst>
              <a:ext uri="{28A0092B-C50C-407E-A947-70E740481C1C}">
                <a14:useLocalDpi xmlns:a14="http://schemas.microsoft.com/office/drawing/2010/main" val="0"/>
              </a:ext>
            </a:extLst>
          </a:blip>
          <a:srcRect l="54011" t="48833" r="1048" b="8058"/>
          <a:stretch/>
        </p:blipFill>
        <p:spPr>
          <a:xfrm>
            <a:off x="5990290" y="4772526"/>
            <a:ext cx="5532198" cy="4186984"/>
          </a:xfrm>
        </p:spPr>
      </p:pic>
    </p:spTree>
    <p:extLst>
      <p:ext uri="{BB962C8B-B14F-4D97-AF65-F5344CB8AC3E}">
        <p14:creationId xmlns:p14="http://schemas.microsoft.com/office/powerpoint/2010/main" val="2186641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0E0CF-1AC6-8B0F-1BB6-94D5004EF8E7}"/>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A8B8D9B8-83CB-BFD0-FDC3-16459E7F0E31}"/>
              </a:ext>
            </a:extLst>
          </p:cNvPr>
          <p:cNvSpPr>
            <a:spLocks noGrp="1"/>
          </p:cNvSpPr>
          <p:nvPr>
            <p:ph type="title"/>
          </p:nvPr>
        </p:nvSpPr>
        <p:spPr/>
        <p:txBody>
          <a:bodyPr/>
          <a:lstStyle/>
          <a:p>
            <a:r>
              <a:rPr lang="nl-BE" dirty="0"/>
              <a:t>1.2 Belang van de normale verdeling</a:t>
            </a:r>
          </a:p>
        </p:txBody>
      </p:sp>
      <p:sp>
        <p:nvSpPr>
          <p:cNvPr id="2" name="Tijdelijke aanduiding voor inhoud 1">
            <a:extLst>
              <a:ext uri="{FF2B5EF4-FFF2-40B4-BE49-F238E27FC236}">
                <a16:creationId xmlns:a16="http://schemas.microsoft.com/office/drawing/2014/main" id="{812C50C6-47D5-EF2A-B3B8-4B4E2B89167C}"/>
              </a:ext>
            </a:extLst>
          </p:cNvPr>
          <p:cNvSpPr>
            <a:spLocks noGrp="1"/>
          </p:cNvSpPr>
          <p:nvPr>
            <p:ph idx="1"/>
          </p:nvPr>
        </p:nvSpPr>
        <p:spPr/>
        <p:txBody>
          <a:bodyPr>
            <a:normAutofit/>
          </a:bodyPr>
          <a:lstStyle/>
          <a:p>
            <a:pPr>
              <a:buFont typeface="Arial" pitchFamily="34" charset="0"/>
              <a:buChar char="•"/>
              <a:defRPr/>
            </a:pPr>
            <a:endParaRPr lang="nl-BE" dirty="0"/>
          </a:p>
          <a:p>
            <a:pPr>
              <a:buFont typeface="Arial" pitchFamily="34" charset="0"/>
              <a:buChar char="•"/>
              <a:defRPr/>
            </a:pPr>
            <a:r>
              <a:rPr lang="nl-BE" dirty="0"/>
              <a:t>Beschreven door wiskundige functie</a:t>
            </a:r>
            <a:br>
              <a:rPr lang="nl-BE" dirty="0"/>
            </a:br>
            <a:r>
              <a:rPr lang="nl-BE" dirty="0"/>
              <a:t>=&gt; dichtheidskromme (oppervlakte = frequentie)</a:t>
            </a:r>
            <a:br>
              <a:rPr lang="nl-BE" dirty="0"/>
            </a:br>
            <a:r>
              <a:rPr lang="nl-BE" dirty="0"/>
              <a:t>=&gt; kenmerken berekenbaar</a:t>
            </a:r>
          </a:p>
          <a:p>
            <a:pPr>
              <a:buFont typeface="Arial" pitchFamily="34" charset="0"/>
              <a:buChar char="•"/>
              <a:defRPr/>
            </a:pPr>
            <a:endParaRPr lang="nl-BE" dirty="0"/>
          </a:p>
          <a:p>
            <a:pPr>
              <a:buFont typeface="Arial" pitchFamily="34" charset="0"/>
              <a:buChar char="•"/>
              <a:defRPr/>
            </a:pPr>
            <a:r>
              <a:rPr lang="nl-BE" dirty="0"/>
              <a:t>Frequent gebruikt: </a:t>
            </a:r>
            <a:r>
              <a:rPr lang="nl-BE" b="1" dirty="0"/>
              <a:t>normaalverdeling</a:t>
            </a:r>
            <a:endParaRPr lang="nl-NL" b="1" dirty="0"/>
          </a:p>
          <a:p>
            <a:endParaRPr lang="nl-BE" dirty="0"/>
          </a:p>
        </p:txBody>
      </p:sp>
      <p:pic>
        <p:nvPicPr>
          <p:cNvPr id="8" name="Tijdelijke aanduiding voor inhoud 7" descr="Afbeelding met diagram, lijn, Perceel, tekst&#10;&#10;Automatisch gegenereerde beschrijving">
            <a:extLst>
              <a:ext uri="{FF2B5EF4-FFF2-40B4-BE49-F238E27FC236}">
                <a16:creationId xmlns:a16="http://schemas.microsoft.com/office/drawing/2014/main" id="{F0D65768-C6B8-7579-271A-D0D551A4E7FA}"/>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9963150" y="4874563"/>
            <a:ext cx="5696905" cy="4604148"/>
          </a:xfrm>
        </p:spPr>
      </p:pic>
      <p:sp>
        <p:nvSpPr>
          <p:cNvPr id="4" name="Tijdelijke aanduiding voor dianummer 3">
            <a:extLst>
              <a:ext uri="{FF2B5EF4-FFF2-40B4-BE49-F238E27FC236}">
                <a16:creationId xmlns:a16="http://schemas.microsoft.com/office/drawing/2014/main" id="{DD8E05C4-9279-47A6-3E77-BB9CCECFD398}"/>
              </a:ext>
            </a:extLst>
          </p:cNvPr>
          <p:cNvSpPr>
            <a:spLocks noGrp="1"/>
          </p:cNvSpPr>
          <p:nvPr>
            <p:ph type="sldNum" sz="quarter" idx="4294967295"/>
          </p:nvPr>
        </p:nvSpPr>
        <p:spPr>
          <a:xfrm>
            <a:off x="16318935" y="8959598"/>
            <a:ext cx="866775" cy="519113"/>
          </a:xfrm>
        </p:spPr>
        <p:txBody>
          <a:bodyPr/>
          <a:lstStyle/>
          <a:p>
            <a:fld id="{56CE82DE-68A7-A74A-B0B0-6B170D634B0A}" type="slidenum">
              <a:rPr lang="en-US" smtClean="0"/>
              <a:pPr/>
              <a:t>17</a:t>
            </a:fld>
            <a:endParaRPr lang="en-US" dirty="0"/>
          </a:p>
        </p:txBody>
      </p:sp>
    </p:spTree>
    <p:extLst>
      <p:ext uri="{BB962C8B-B14F-4D97-AF65-F5344CB8AC3E}">
        <p14:creationId xmlns:p14="http://schemas.microsoft.com/office/powerpoint/2010/main" val="1105605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344D0A-00FE-4A53-8214-5083F26960DB}"/>
              </a:ext>
            </a:extLst>
          </p:cNvPr>
          <p:cNvSpPr>
            <a:spLocks noGrp="1"/>
          </p:cNvSpPr>
          <p:nvPr>
            <p:ph type="title"/>
          </p:nvPr>
        </p:nvSpPr>
        <p:spPr/>
        <p:txBody>
          <a:bodyPr/>
          <a:lstStyle/>
          <a:p>
            <a:r>
              <a:rPr lang="nl-BE" dirty="0"/>
              <a:t>belang van de normale verdeling</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77E283D-E672-40FD-B50F-316CF98C920A}"/>
                  </a:ext>
                </a:extLst>
              </p:cNvPr>
              <p:cNvSpPr>
                <a:spLocks noGrp="1"/>
              </p:cNvSpPr>
              <p:nvPr>
                <p:ph idx="1"/>
              </p:nvPr>
            </p:nvSpPr>
            <p:spPr/>
            <p:txBody>
              <a:bodyPr/>
              <a:lstStyle/>
              <a:p>
                <a:pPr marL="86400" indent="0">
                  <a:buNone/>
                </a:pPr>
                <a:r>
                  <a:rPr lang="nl-BE" b="1" dirty="0"/>
                  <a:t>Vorm van dichtheidskromme</a:t>
                </a:r>
              </a:p>
              <a:p>
                <a:r>
                  <a:rPr lang="nl-BE" dirty="0"/>
                  <a:t>Voor elke variabele en elke steekproef: </a:t>
                </a:r>
                <a:r>
                  <a:rPr lang="nl-BE" b="1" dirty="0"/>
                  <a:t>uniek</a:t>
                </a:r>
              </a:p>
              <a:p>
                <a:r>
                  <a:rPr lang="nl-BE" dirty="0"/>
                  <a:t>MAAR benadert bij metrische variabelen vaak </a:t>
                </a:r>
                <a:r>
                  <a:rPr lang="nl-BE" b="1" dirty="0"/>
                  <a:t>de normale verdeling</a:t>
                </a:r>
              </a:p>
              <a:p>
                <a:pPr lvl="1"/>
                <a:r>
                  <a:rPr lang="nl-BE" dirty="0"/>
                  <a:t>Klokvormig, </a:t>
                </a:r>
                <a:r>
                  <a:rPr lang="nl-BE" dirty="0" err="1"/>
                  <a:t>ééntoppig</a:t>
                </a:r>
                <a:r>
                  <a:rPr lang="nl-BE" dirty="0"/>
                  <a:t> en symmetrisch rond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oMath>
                </a14:m>
                <a:endParaRPr lang="nl-BE" dirty="0"/>
              </a:p>
              <a:p>
                <a:pPr lvl="2"/>
                <a:r>
                  <a:rPr lang="nl-BE" i="1" dirty="0"/>
                  <a:t>bv. gewicht, lengte, bloeddruk, IQ</a:t>
                </a:r>
              </a:p>
              <a:p>
                <a:endParaRPr lang="nl-BE" dirty="0"/>
              </a:p>
              <a:p>
                <a:r>
                  <a:rPr lang="nl-BE" dirty="0"/>
                  <a:t>Hoe verder weg van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r>
                      <a:rPr lang="nl-BE" i="1">
                        <a:solidFill>
                          <a:srgbClr val="002060"/>
                        </a:solidFill>
                        <a:latin typeface="Cambria Math" panose="02040503050406030204" pitchFamily="18" charset="0"/>
                      </a:rPr>
                      <m:t> </m:t>
                    </m:r>
                  </m:oMath>
                </a14:m>
                <a:r>
                  <a:rPr lang="nl-BE" dirty="0"/>
                  <a:t>in het midden:</a:t>
                </a:r>
              </a:p>
              <a:p>
                <a:pPr lvl="1"/>
                <a:r>
                  <a:rPr lang="nl-BE" dirty="0"/>
                  <a:t>Hoe minder respondenten</a:t>
                </a:r>
              </a:p>
              <a:p>
                <a:pPr lvl="1"/>
                <a:r>
                  <a:rPr lang="nl-BE" dirty="0"/>
                  <a:t>Hoe minder een waarde voorkomt </a:t>
                </a:r>
                <a:br>
                  <a:rPr lang="nl-BE" dirty="0"/>
                </a:br>
                <a:r>
                  <a:rPr lang="nl-BE" dirty="0"/>
                  <a:t>(en dus hoe ‘extremer’)</a:t>
                </a:r>
              </a:p>
              <a:p>
                <a:endParaRPr lang="nl-BE" dirty="0"/>
              </a:p>
            </p:txBody>
          </p:sp>
        </mc:Choice>
        <mc:Fallback xmlns="">
          <p:sp>
            <p:nvSpPr>
              <p:cNvPr id="3" name="Tijdelijke aanduiding voor inhoud 2">
                <a:extLst>
                  <a:ext uri="{FF2B5EF4-FFF2-40B4-BE49-F238E27FC236}">
                    <a16:creationId xmlns:a16="http://schemas.microsoft.com/office/drawing/2014/main" id="{377E283D-E672-40FD-B50F-316CF98C920A}"/>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99DFD28D-6C7D-42D7-9737-73C678FE7008}"/>
              </a:ext>
            </a:extLst>
          </p:cNvPr>
          <p:cNvSpPr>
            <a:spLocks noGrp="1"/>
          </p:cNvSpPr>
          <p:nvPr>
            <p:ph type="sldNum" sz="quarter" idx="12"/>
          </p:nvPr>
        </p:nvSpPr>
        <p:spPr/>
        <p:txBody>
          <a:bodyPr/>
          <a:lstStyle/>
          <a:p>
            <a:fld id="{7AE184E0-0BD4-4705-A12B-9B71DDE63301}" type="slidenum">
              <a:rPr lang="en-GB" noProof="0" smtClean="0"/>
              <a:t>18</a:t>
            </a:fld>
            <a:endParaRPr lang="en-GB" noProof="0" dirty="0"/>
          </a:p>
        </p:txBody>
      </p:sp>
      <p:sp>
        <p:nvSpPr>
          <p:cNvPr id="6" name="Tijdelijke aanduiding voor inhoud 5">
            <a:extLst>
              <a:ext uri="{FF2B5EF4-FFF2-40B4-BE49-F238E27FC236}">
                <a16:creationId xmlns:a16="http://schemas.microsoft.com/office/drawing/2014/main" id="{7FF69264-2E57-478E-87D6-361ADF36426B}"/>
              </a:ext>
            </a:extLst>
          </p:cNvPr>
          <p:cNvSpPr>
            <a:spLocks noGrp="1"/>
          </p:cNvSpPr>
          <p:nvPr>
            <p:ph idx="13"/>
          </p:nvPr>
        </p:nvSpPr>
        <p:spPr/>
        <p:txBody>
          <a:bodyPr/>
          <a:lstStyle/>
          <a:p>
            <a:endParaRPr lang="nl-BE"/>
          </a:p>
        </p:txBody>
      </p:sp>
      <p:pic>
        <p:nvPicPr>
          <p:cNvPr id="8" name="Afbeelding 7">
            <a:extLst>
              <a:ext uri="{FF2B5EF4-FFF2-40B4-BE49-F238E27FC236}">
                <a16:creationId xmlns:a16="http://schemas.microsoft.com/office/drawing/2014/main" id="{78ECD388-6885-477F-AF0C-E5819C0DE1F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5446" b="70000" l="28988" r="81902">
                        <a14:foregroundMark x1="43175" y1="64356" x2="43175" y2="64356"/>
                        <a14:foregroundMark x1="68635" y1="65743" x2="68635" y2="65743"/>
                        <a14:foregroundMark x1="70552" y1="68614" x2="70552" y2="68614"/>
                        <a14:foregroundMark x1="74770" y1="68812" x2="74770" y2="68812"/>
                        <a14:foregroundMark x1="77991" y1="69307" x2="77991" y2="69307"/>
                        <a14:foregroundMark x1="30445" y1="69703" x2="30445" y2="69703"/>
                        <a14:foregroundMark x1="79985" y1="69703" x2="79985" y2="69703"/>
                        <a14:foregroundMark x1="56058" y1="29010" x2="56058" y2="29010"/>
                        <a14:foregroundMark x1="55828" y1="26238" x2="55828" y2="26238"/>
                        <a14:foregroundMark x1="55752" y1="26733" x2="55752" y2="26733"/>
                        <a14:foregroundMark x1="55598" y1="26337" x2="55598" y2="26337"/>
                        <a14:foregroundMark x1="55138" y1="25545" x2="56672" y2="26634"/>
                        <a14:foregroundMark x1="56365" y1="26634" x2="56365" y2="26634"/>
                        <a14:foregroundMark x1="56135" y1="26634" x2="55215" y2="26040"/>
                        <a14:foregroundMark x1="55215" y1="26634" x2="56058" y2="26634"/>
                        <a14:foregroundMark x1="54985" y1="25446" x2="57439" y2="26040"/>
                        <a14:foregroundMark x1="41181" y1="69703" x2="41181" y2="69703"/>
                        <a14:foregroundMark x1="42331" y1="70000" x2="42331" y2="70000"/>
                        <a14:foregroundMark x1="52837" y1="69901" x2="52837" y2="69901"/>
                        <a14:foregroundMark x1="70399" y1="69901" x2="70399" y2="69901"/>
                        <a14:foregroundMark x1="66258" y1="69802" x2="66258" y2="69802"/>
                      </a14:backgroundRemoval>
                    </a14:imgEffect>
                  </a14:imgLayer>
                </a14:imgProps>
              </a:ext>
            </a:extLst>
          </a:blip>
          <a:srcRect l="22495" t="24850" r="11451" b="30147"/>
          <a:stretch/>
        </p:blipFill>
        <p:spPr>
          <a:xfrm>
            <a:off x="6414534" y="3622614"/>
            <a:ext cx="9849296" cy="5197409"/>
          </a:xfrm>
          <a:prstGeom prst="rect">
            <a:avLst/>
          </a:prstGeom>
        </p:spPr>
      </p:pic>
    </p:spTree>
    <p:extLst>
      <p:ext uri="{BB962C8B-B14F-4D97-AF65-F5344CB8AC3E}">
        <p14:creationId xmlns:p14="http://schemas.microsoft.com/office/powerpoint/2010/main" val="3884064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344D0A-00FE-4A53-8214-5083F26960DB}"/>
              </a:ext>
            </a:extLst>
          </p:cNvPr>
          <p:cNvSpPr>
            <a:spLocks noGrp="1"/>
          </p:cNvSpPr>
          <p:nvPr>
            <p:ph type="title"/>
          </p:nvPr>
        </p:nvSpPr>
        <p:spPr/>
        <p:txBody>
          <a:bodyPr>
            <a:noAutofit/>
          </a:bodyPr>
          <a:lstStyle/>
          <a:p>
            <a:pPr>
              <a:spcBef>
                <a:spcPts val="300"/>
              </a:spcBef>
            </a:pPr>
            <a:r>
              <a:rPr lang="nl-BE" dirty="0"/>
              <a:t>belang van de normale verdeling</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77E283D-E672-40FD-B50F-316CF98C920A}"/>
                  </a:ext>
                </a:extLst>
              </p:cNvPr>
              <p:cNvSpPr>
                <a:spLocks noGrp="1"/>
              </p:cNvSpPr>
              <p:nvPr>
                <p:ph idx="1"/>
              </p:nvPr>
            </p:nvSpPr>
            <p:spPr/>
            <p:txBody>
              <a:bodyPr/>
              <a:lstStyle/>
              <a:p>
                <a:pPr marL="86400" indent="0">
                  <a:buNone/>
                </a:pPr>
                <a:r>
                  <a:rPr lang="nl-BE" b="1" dirty="0"/>
                  <a:t>Kenmerken normale verdeling</a:t>
                </a:r>
              </a:p>
              <a:p>
                <a:r>
                  <a:rPr lang="nl-BE" dirty="0"/>
                  <a:t>50 % waarnemingen onder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r>
                      <a:rPr lang="nl-BE" i="1">
                        <a:solidFill>
                          <a:srgbClr val="002060"/>
                        </a:solidFill>
                        <a:latin typeface="Cambria Math" panose="02040503050406030204" pitchFamily="18" charset="0"/>
                      </a:rPr>
                      <m:t> </m:t>
                    </m:r>
                  </m:oMath>
                </a14:m>
                <a:r>
                  <a:rPr lang="nl-BE" dirty="0"/>
                  <a:t>en 50 % waarnemingen boven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oMath>
                </a14:m>
                <a:endParaRPr lang="nl-BE" dirty="0"/>
              </a:p>
              <a:p>
                <a:r>
                  <a:rPr lang="nl-BE" dirty="0"/>
                  <a:t>68 – 95 – 99,7 -vuistregel</a:t>
                </a:r>
              </a:p>
              <a:p>
                <a:pPr lvl="1"/>
                <a:r>
                  <a:rPr lang="nl-BE" sz="2400" dirty="0"/>
                  <a:t>Bv. Variabele gewicht is normaal verdeeld, </a:t>
                </a:r>
                <a:br>
                  <a:rPr lang="nl-BE" sz="2400" dirty="0"/>
                </a:br>
                <a:r>
                  <a:rPr lang="nl-BE" sz="2400" dirty="0"/>
                  <a:t>met </a:t>
                </a:r>
                <a14:m>
                  <m:oMath xmlns:m="http://schemas.openxmlformats.org/officeDocument/2006/math">
                    <m:acc>
                      <m:accPr>
                        <m:chr m:val="̅"/>
                        <m:ctrlPr>
                          <a:rPr lang="nl-BE" sz="2400" i="1">
                            <a:solidFill>
                              <a:srgbClr val="002060"/>
                            </a:solidFill>
                            <a:latin typeface="Cambria Math" panose="02040503050406030204" pitchFamily="18" charset="0"/>
                          </a:rPr>
                        </m:ctrlPr>
                      </m:accPr>
                      <m:e>
                        <m:r>
                          <a:rPr lang="nl-BE" sz="2400" i="1">
                            <a:solidFill>
                              <a:srgbClr val="002060"/>
                            </a:solidFill>
                            <a:latin typeface="Cambria Math" panose="02040503050406030204" pitchFamily="18" charset="0"/>
                          </a:rPr>
                          <m:t>𝑋</m:t>
                        </m:r>
                      </m:e>
                    </m:acc>
                  </m:oMath>
                </a14:m>
                <a:r>
                  <a:rPr lang="nl-BE" sz="2400" baseline="-25000" dirty="0"/>
                  <a:t>gewicht</a:t>
                </a:r>
                <a:r>
                  <a:rPr lang="nl-BE" sz="2400" dirty="0"/>
                  <a:t> = 80 kg en 𝑠</a:t>
                </a:r>
                <a:r>
                  <a:rPr lang="nl-BE" sz="2400" baseline="-25000" dirty="0"/>
                  <a:t>gewicht</a:t>
                </a:r>
                <a:r>
                  <a:rPr lang="nl-BE" sz="2400" dirty="0"/>
                  <a:t> = 10 kg:</a:t>
                </a:r>
              </a:p>
              <a:p>
                <a:pPr lvl="2"/>
                <a:endParaRPr lang="nl-BE" sz="2400" dirty="0"/>
              </a:p>
              <a:p>
                <a:endParaRPr lang="nl-BE" dirty="0"/>
              </a:p>
            </p:txBody>
          </p:sp>
        </mc:Choice>
        <mc:Fallback xmlns="">
          <p:sp>
            <p:nvSpPr>
              <p:cNvPr id="3" name="Tijdelijke aanduiding voor inhoud 2">
                <a:extLst>
                  <a:ext uri="{FF2B5EF4-FFF2-40B4-BE49-F238E27FC236}">
                    <a16:creationId xmlns:a16="http://schemas.microsoft.com/office/drawing/2014/main" id="{377E283D-E672-40FD-B50F-316CF98C920A}"/>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99DFD28D-6C7D-42D7-9737-73C678FE7008}"/>
              </a:ext>
            </a:extLst>
          </p:cNvPr>
          <p:cNvSpPr>
            <a:spLocks noGrp="1"/>
          </p:cNvSpPr>
          <p:nvPr>
            <p:ph type="sldNum" sz="quarter" idx="12"/>
          </p:nvPr>
        </p:nvSpPr>
        <p:spPr/>
        <p:txBody>
          <a:bodyPr/>
          <a:lstStyle/>
          <a:p>
            <a:fld id="{7AE184E0-0BD4-4705-A12B-9B71DDE63301}" type="slidenum">
              <a:rPr lang="en-GB" noProof="0" smtClean="0"/>
              <a:t>19</a:t>
            </a:fld>
            <a:endParaRPr lang="en-GB" noProof="0" dirty="0"/>
          </a:p>
        </p:txBody>
      </p:sp>
      <p:pic>
        <p:nvPicPr>
          <p:cNvPr id="7" name="Tijdelijke aanduiding voor inhoud 6">
            <a:extLst>
              <a:ext uri="{FF2B5EF4-FFF2-40B4-BE49-F238E27FC236}">
                <a16:creationId xmlns:a16="http://schemas.microsoft.com/office/drawing/2014/main" id="{6B8FC746-9846-4138-8E7C-EE179DF714B7}"/>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9237204" y="2811752"/>
            <a:ext cx="7487565" cy="6920942"/>
          </a:xfr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D18D0F4-2D05-46D8-947B-07604A91BF64}"/>
                  </a:ext>
                </a:extLst>
              </p:cNvPr>
              <p:cNvGraphicFramePr>
                <a:graphicFrameLocks noGrp="1"/>
              </p:cNvGraphicFramePr>
              <p:nvPr>
                <p:extLst>
                  <p:ext uri="{D42A27DB-BD31-4B8C-83A1-F6EECF244321}">
                    <p14:modId xmlns:p14="http://schemas.microsoft.com/office/powerpoint/2010/main" val="494695734"/>
                  </p:ext>
                </p:extLst>
              </p:nvPr>
            </p:nvGraphicFramePr>
            <p:xfrm>
              <a:off x="1181771" y="5052124"/>
              <a:ext cx="7487566" cy="1548765"/>
            </p:xfrm>
            <a:graphic>
              <a:graphicData uri="http://schemas.openxmlformats.org/drawingml/2006/table">
                <a:tbl>
                  <a:tblPr firstRow="1" bandRow="1">
                    <a:tableStyleId>{5C22544A-7EE6-4342-B048-85BDC9FD1C3A}</a:tableStyleId>
                  </a:tblPr>
                  <a:tblGrid>
                    <a:gridCol w="1368000">
                      <a:extLst>
                        <a:ext uri="{9D8B030D-6E8A-4147-A177-3AD203B41FA5}">
                          <a16:colId xmlns:a16="http://schemas.microsoft.com/office/drawing/2014/main" val="2792778033"/>
                        </a:ext>
                      </a:extLst>
                    </a:gridCol>
                    <a:gridCol w="1800000">
                      <a:extLst>
                        <a:ext uri="{9D8B030D-6E8A-4147-A177-3AD203B41FA5}">
                          <a16:colId xmlns:a16="http://schemas.microsoft.com/office/drawing/2014/main" val="3499179422"/>
                        </a:ext>
                      </a:extLst>
                    </a:gridCol>
                    <a:gridCol w="1259566">
                      <a:extLst>
                        <a:ext uri="{9D8B030D-6E8A-4147-A177-3AD203B41FA5}">
                          <a16:colId xmlns:a16="http://schemas.microsoft.com/office/drawing/2014/main" val="485765069"/>
                        </a:ext>
                      </a:extLst>
                    </a:gridCol>
                    <a:gridCol w="1260000">
                      <a:extLst>
                        <a:ext uri="{9D8B030D-6E8A-4147-A177-3AD203B41FA5}">
                          <a16:colId xmlns:a16="http://schemas.microsoft.com/office/drawing/2014/main" val="1068973232"/>
                        </a:ext>
                      </a:extLst>
                    </a:gridCol>
                    <a:gridCol w="1800000">
                      <a:extLst>
                        <a:ext uri="{9D8B030D-6E8A-4147-A177-3AD203B41FA5}">
                          <a16:colId xmlns:a16="http://schemas.microsoft.com/office/drawing/2014/main" val="1863360912"/>
                        </a:ext>
                      </a:extLst>
                    </a:gridCol>
                  </a:tblGrid>
                  <a:tr h="370840">
                    <a:tc>
                      <a:txBody>
                        <a:bodyPr/>
                        <a:lstStyle/>
                        <a:p>
                          <a:r>
                            <a:rPr lang="nl-BE" b="0" dirty="0">
                              <a:solidFill>
                                <a:srgbClr val="003366"/>
                              </a:solidFill>
                            </a:rPr>
                            <a:t>68%</a:t>
                          </a:r>
                        </a:p>
                      </a:txBody>
                      <a:tcPr>
                        <a:solidFill>
                          <a:schemeClr val="accent1">
                            <a:lumMod val="60000"/>
                            <a:lumOff val="40000"/>
                          </a:schemeClr>
                        </a:solidFill>
                      </a:tcPr>
                    </a:tc>
                    <a:tc>
                      <a:txBody>
                        <a:bodyPr/>
                        <a:lstStyle/>
                        <a:p>
                          <a14:m>
                            <m:oMath xmlns:m="http://schemas.openxmlformats.org/officeDocument/2006/math">
                              <m:acc>
                                <m:accPr>
                                  <m:chr m:val="̅"/>
                                  <m:ctrlPr>
                                    <a:rPr lang="nl-BE" sz="2800" b="0" i="1" smtClean="0">
                                      <a:solidFill>
                                        <a:srgbClr val="003366"/>
                                      </a:solidFill>
                                      <a:latin typeface="Cambria Math" panose="02040503050406030204" pitchFamily="18" charset="0"/>
                                    </a:rPr>
                                  </m:ctrlPr>
                                </m:accPr>
                                <m:e>
                                  <m:r>
                                    <a:rPr lang="nl-BE" sz="2800" b="0" i="1">
                                      <a:solidFill>
                                        <a:srgbClr val="003366"/>
                                      </a:solidFill>
                                      <a:latin typeface="Cambria Math" panose="02040503050406030204" pitchFamily="18" charset="0"/>
                                    </a:rPr>
                                    <m:t>𝑋</m:t>
                                  </m:r>
                                </m:e>
                              </m:acc>
                            </m:oMath>
                          </a14:m>
                          <a:r>
                            <a:rPr lang="nl-BE" b="0" dirty="0">
                              <a:solidFill>
                                <a:srgbClr val="003366"/>
                              </a:solidFill>
                            </a:rPr>
                            <a:t> - 1 s</a:t>
                          </a:r>
                        </a:p>
                      </a:txBody>
                      <a:tcPr>
                        <a:solidFill>
                          <a:schemeClr val="accent1">
                            <a:lumMod val="60000"/>
                            <a:lumOff val="40000"/>
                          </a:schemeClr>
                        </a:solidFill>
                      </a:tcPr>
                    </a:tc>
                    <a:tc>
                      <a:txBody>
                        <a:bodyPr/>
                        <a:lstStyle/>
                        <a:p>
                          <a:pPr algn="ctr"/>
                          <a:r>
                            <a:rPr lang="nl-BE" b="0" dirty="0">
                              <a:solidFill>
                                <a:srgbClr val="003366"/>
                              </a:solidFill>
                            </a:rPr>
                            <a:t>70</a:t>
                          </a:r>
                        </a:p>
                      </a:txBody>
                      <a:tcPr>
                        <a:solidFill>
                          <a:schemeClr val="accent1">
                            <a:lumMod val="60000"/>
                            <a:lumOff val="40000"/>
                          </a:schemeClr>
                        </a:solidFill>
                      </a:tcPr>
                    </a:tc>
                    <a:tc>
                      <a:txBody>
                        <a:bodyPr/>
                        <a:lstStyle/>
                        <a:p>
                          <a:pPr algn="ctr"/>
                          <a:r>
                            <a:rPr lang="nl-BE" b="0" dirty="0">
                              <a:solidFill>
                                <a:srgbClr val="003366"/>
                              </a:solidFill>
                            </a:rPr>
                            <a:t>90</a:t>
                          </a:r>
                        </a:p>
                      </a:txBody>
                      <a:tcPr>
                        <a:solidFill>
                          <a:schemeClr val="accent1">
                            <a:lumMod val="60000"/>
                            <a:lumOff val="40000"/>
                          </a:schemeClr>
                        </a:solidFill>
                      </a:tcPr>
                    </a:tc>
                    <a:tc>
                      <a:txBody>
                        <a:bodyPr/>
                        <a:lstStyle/>
                        <a:p>
                          <a:pPr algn="r"/>
                          <a14:m>
                            <m:oMath xmlns:m="http://schemas.openxmlformats.org/officeDocument/2006/math">
                              <m:acc>
                                <m:accPr>
                                  <m:chr m:val="̅"/>
                                  <m:ctrlPr>
                                    <a:rPr lang="nl-BE" sz="2800" b="0" i="1" smtClean="0">
                                      <a:solidFill>
                                        <a:srgbClr val="003366"/>
                                      </a:solidFill>
                                      <a:latin typeface="Cambria Math" panose="02040503050406030204" pitchFamily="18" charset="0"/>
                                    </a:rPr>
                                  </m:ctrlPr>
                                </m:accPr>
                                <m:e>
                                  <m:r>
                                    <a:rPr lang="nl-BE" sz="2800" b="0" i="1">
                                      <a:solidFill>
                                        <a:srgbClr val="003366"/>
                                      </a:solidFill>
                                      <a:latin typeface="Cambria Math" panose="02040503050406030204" pitchFamily="18" charset="0"/>
                                    </a:rPr>
                                    <m:t>𝑋</m:t>
                                  </m:r>
                                </m:e>
                              </m:acc>
                            </m:oMath>
                          </a14:m>
                          <a:r>
                            <a:rPr lang="nl-BE" b="0" dirty="0">
                              <a:solidFill>
                                <a:srgbClr val="003366"/>
                              </a:solidFill>
                            </a:rPr>
                            <a:t> + 1 s</a:t>
                          </a:r>
                        </a:p>
                      </a:txBody>
                      <a:tcPr>
                        <a:solidFill>
                          <a:schemeClr val="accent1">
                            <a:lumMod val="60000"/>
                            <a:lumOff val="40000"/>
                          </a:schemeClr>
                        </a:solidFill>
                      </a:tcPr>
                    </a:tc>
                    <a:extLst>
                      <a:ext uri="{0D108BD9-81ED-4DB2-BD59-A6C34878D82A}">
                        <a16:rowId xmlns:a16="http://schemas.microsoft.com/office/drawing/2014/main" val="3209500539"/>
                      </a:ext>
                    </a:extLst>
                  </a:tr>
                  <a:tr h="370840">
                    <a:tc>
                      <a:txBody>
                        <a:bodyPr/>
                        <a:lstStyle/>
                        <a:p>
                          <a:r>
                            <a:rPr lang="nl-BE" b="0" dirty="0">
                              <a:solidFill>
                                <a:srgbClr val="003366"/>
                              </a:solidFill>
                            </a:rPr>
                            <a:t>95%</a:t>
                          </a:r>
                        </a:p>
                      </a:txBody>
                      <a:tcPr>
                        <a:solidFill>
                          <a:schemeClr val="accent1">
                            <a:lumMod val="60000"/>
                            <a:lumOff val="40000"/>
                          </a:schemeClr>
                        </a:solidFill>
                      </a:tcPr>
                    </a:tc>
                    <a:tc>
                      <a:txBody>
                        <a:bodyPr/>
                        <a:lstStyle/>
                        <a:p>
                          <a14:m>
                            <m:oMath xmlns:m="http://schemas.openxmlformats.org/officeDocument/2006/math">
                              <m:acc>
                                <m:accPr>
                                  <m:chr m:val="̅"/>
                                  <m:ctrlPr>
                                    <a:rPr lang="nl-BE" sz="2800" b="0" i="1" smtClean="0">
                                      <a:solidFill>
                                        <a:srgbClr val="003366"/>
                                      </a:solidFill>
                                      <a:latin typeface="Cambria Math" panose="02040503050406030204" pitchFamily="18" charset="0"/>
                                    </a:rPr>
                                  </m:ctrlPr>
                                </m:accPr>
                                <m:e>
                                  <m:r>
                                    <a:rPr lang="nl-BE" sz="2800" b="0" i="1">
                                      <a:solidFill>
                                        <a:srgbClr val="003366"/>
                                      </a:solidFill>
                                      <a:latin typeface="Cambria Math" panose="02040503050406030204" pitchFamily="18" charset="0"/>
                                    </a:rPr>
                                    <m:t>𝑋</m:t>
                                  </m:r>
                                </m:e>
                              </m:acc>
                            </m:oMath>
                          </a14:m>
                          <a:r>
                            <a:rPr lang="nl-BE" b="0" dirty="0">
                              <a:solidFill>
                                <a:srgbClr val="003366"/>
                              </a:solidFill>
                            </a:rPr>
                            <a:t> - 2 s</a:t>
                          </a:r>
                        </a:p>
                      </a:txBody>
                      <a:tcPr>
                        <a:solidFill>
                          <a:schemeClr val="accent1">
                            <a:lumMod val="60000"/>
                            <a:lumOff val="40000"/>
                          </a:schemeClr>
                        </a:solidFill>
                      </a:tcPr>
                    </a:tc>
                    <a:tc>
                      <a:txBody>
                        <a:bodyPr/>
                        <a:lstStyle/>
                        <a:p>
                          <a:pPr algn="ctr"/>
                          <a:r>
                            <a:rPr lang="nl-BE" b="0" dirty="0">
                              <a:solidFill>
                                <a:srgbClr val="003366"/>
                              </a:solidFill>
                            </a:rPr>
                            <a:t>60</a:t>
                          </a:r>
                        </a:p>
                      </a:txBody>
                      <a:tcPr>
                        <a:solidFill>
                          <a:schemeClr val="accent1">
                            <a:lumMod val="60000"/>
                            <a:lumOff val="40000"/>
                          </a:schemeClr>
                        </a:solidFill>
                      </a:tcPr>
                    </a:tc>
                    <a:tc>
                      <a:txBody>
                        <a:bodyPr/>
                        <a:lstStyle/>
                        <a:p>
                          <a:pPr algn="ctr"/>
                          <a:r>
                            <a:rPr lang="nl-BE" b="0" dirty="0">
                              <a:solidFill>
                                <a:srgbClr val="003366"/>
                              </a:solidFill>
                            </a:rPr>
                            <a:t>100</a:t>
                          </a:r>
                        </a:p>
                      </a:txBody>
                      <a:tcPr>
                        <a:solidFill>
                          <a:schemeClr val="accent1">
                            <a:lumMod val="60000"/>
                            <a:lumOff val="40000"/>
                          </a:schemeClr>
                        </a:solidFill>
                      </a:tcPr>
                    </a:tc>
                    <a:tc>
                      <a:txBody>
                        <a:bodyPr/>
                        <a:lstStyle/>
                        <a:p>
                          <a:pPr algn="r"/>
                          <a14:m>
                            <m:oMath xmlns:m="http://schemas.openxmlformats.org/officeDocument/2006/math">
                              <m:acc>
                                <m:accPr>
                                  <m:chr m:val="̅"/>
                                  <m:ctrlPr>
                                    <a:rPr lang="nl-BE" sz="2800" b="0" i="1" smtClean="0">
                                      <a:solidFill>
                                        <a:srgbClr val="003366"/>
                                      </a:solidFill>
                                      <a:latin typeface="Cambria Math" panose="02040503050406030204" pitchFamily="18" charset="0"/>
                                    </a:rPr>
                                  </m:ctrlPr>
                                </m:accPr>
                                <m:e>
                                  <m:r>
                                    <a:rPr lang="nl-BE" sz="2800" b="0" i="1">
                                      <a:solidFill>
                                        <a:srgbClr val="003366"/>
                                      </a:solidFill>
                                      <a:latin typeface="Cambria Math" panose="02040503050406030204" pitchFamily="18" charset="0"/>
                                    </a:rPr>
                                    <m:t>𝑋</m:t>
                                  </m:r>
                                </m:e>
                              </m:acc>
                            </m:oMath>
                          </a14:m>
                          <a:r>
                            <a:rPr lang="nl-BE" b="0" dirty="0">
                              <a:solidFill>
                                <a:srgbClr val="003366"/>
                              </a:solidFill>
                            </a:rPr>
                            <a:t> + 2 s</a:t>
                          </a:r>
                        </a:p>
                      </a:txBody>
                      <a:tcPr>
                        <a:solidFill>
                          <a:schemeClr val="accent1">
                            <a:lumMod val="60000"/>
                            <a:lumOff val="40000"/>
                          </a:schemeClr>
                        </a:solidFill>
                      </a:tcPr>
                    </a:tc>
                    <a:extLst>
                      <a:ext uri="{0D108BD9-81ED-4DB2-BD59-A6C34878D82A}">
                        <a16:rowId xmlns:a16="http://schemas.microsoft.com/office/drawing/2014/main" val="2859473271"/>
                      </a:ext>
                    </a:extLst>
                  </a:tr>
                  <a:tr h="370840">
                    <a:tc>
                      <a:txBody>
                        <a:bodyPr/>
                        <a:lstStyle/>
                        <a:p>
                          <a:r>
                            <a:rPr lang="nl-BE" b="0" dirty="0">
                              <a:solidFill>
                                <a:srgbClr val="003366"/>
                              </a:solidFill>
                            </a:rPr>
                            <a:t>99,7%</a:t>
                          </a:r>
                        </a:p>
                      </a:txBody>
                      <a:tcPr>
                        <a:solidFill>
                          <a:schemeClr val="accent1">
                            <a:lumMod val="60000"/>
                            <a:lumOff val="40000"/>
                          </a:schemeClr>
                        </a:solidFill>
                      </a:tcPr>
                    </a:tc>
                    <a:tc>
                      <a:txBody>
                        <a:bodyPr/>
                        <a:lstStyle/>
                        <a:p>
                          <a14:m>
                            <m:oMath xmlns:m="http://schemas.openxmlformats.org/officeDocument/2006/math">
                              <m:acc>
                                <m:accPr>
                                  <m:chr m:val="̅"/>
                                  <m:ctrlPr>
                                    <a:rPr lang="nl-BE" sz="2800" b="0" i="1" smtClean="0">
                                      <a:solidFill>
                                        <a:srgbClr val="003366"/>
                                      </a:solidFill>
                                      <a:latin typeface="Cambria Math" panose="02040503050406030204" pitchFamily="18" charset="0"/>
                                    </a:rPr>
                                  </m:ctrlPr>
                                </m:accPr>
                                <m:e>
                                  <m:r>
                                    <a:rPr lang="nl-BE" sz="2800" b="0" i="1">
                                      <a:solidFill>
                                        <a:srgbClr val="003366"/>
                                      </a:solidFill>
                                      <a:latin typeface="Cambria Math" panose="02040503050406030204" pitchFamily="18" charset="0"/>
                                    </a:rPr>
                                    <m:t>𝑋</m:t>
                                  </m:r>
                                </m:e>
                              </m:acc>
                            </m:oMath>
                          </a14:m>
                          <a:r>
                            <a:rPr lang="nl-BE" b="0" dirty="0">
                              <a:solidFill>
                                <a:srgbClr val="003366"/>
                              </a:solidFill>
                            </a:rPr>
                            <a:t> - 3 s</a:t>
                          </a:r>
                        </a:p>
                      </a:txBody>
                      <a:tcPr>
                        <a:solidFill>
                          <a:schemeClr val="accent1">
                            <a:lumMod val="60000"/>
                            <a:lumOff val="40000"/>
                          </a:schemeClr>
                        </a:solidFill>
                      </a:tcPr>
                    </a:tc>
                    <a:tc>
                      <a:txBody>
                        <a:bodyPr/>
                        <a:lstStyle/>
                        <a:p>
                          <a:pPr algn="ctr"/>
                          <a:r>
                            <a:rPr lang="nl-BE" b="0" dirty="0">
                              <a:solidFill>
                                <a:srgbClr val="003366"/>
                              </a:solidFill>
                            </a:rPr>
                            <a:t>50</a:t>
                          </a:r>
                        </a:p>
                      </a:txBody>
                      <a:tcPr>
                        <a:solidFill>
                          <a:schemeClr val="accent1">
                            <a:lumMod val="60000"/>
                            <a:lumOff val="40000"/>
                          </a:schemeClr>
                        </a:solidFill>
                      </a:tcPr>
                    </a:tc>
                    <a:tc>
                      <a:txBody>
                        <a:bodyPr/>
                        <a:lstStyle/>
                        <a:p>
                          <a:pPr algn="ctr"/>
                          <a:r>
                            <a:rPr lang="nl-BE" b="0" dirty="0">
                              <a:solidFill>
                                <a:srgbClr val="003366"/>
                              </a:solidFill>
                            </a:rPr>
                            <a:t>110</a:t>
                          </a:r>
                        </a:p>
                      </a:txBody>
                      <a:tcPr>
                        <a:solidFill>
                          <a:schemeClr val="accent1">
                            <a:lumMod val="60000"/>
                            <a:lumOff val="40000"/>
                          </a:schemeClr>
                        </a:solidFill>
                      </a:tcPr>
                    </a:tc>
                    <a:tc>
                      <a:txBody>
                        <a:bodyPr/>
                        <a:lstStyle/>
                        <a:p>
                          <a:pPr algn="r"/>
                          <a14:m>
                            <m:oMath xmlns:m="http://schemas.openxmlformats.org/officeDocument/2006/math">
                              <m:acc>
                                <m:accPr>
                                  <m:chr m:val="̅"/>
                                  <m:ctrlPr>
                                    <a:rPr lang="nl-BE" sz="2800" b="0" i="1" smtClean="0">
                                      <a:solidFill>
                                        <a:srgbClr val="003366"/>
                                      </a:solidFill>
                                      <a:latin typeface="Cambria Math" panose="02040503050406030204" pitchFamily="18" charset="0"/>
                                    </a:rPr>
                                  </m:ctrlPr>
                                </m:accPr>
                                <m:e>
                                  <m:r>
                                    <a:rPr lang="nl-BE" sz="2800" b="0" i="1">
                                      <a:solidFill>
                                        <a:srgbClr val="003366"/>
                                      </a:solidFill>
                                      <a:latin typeface="Cambria Math" panose="02040503050406030204" pitchFamily="18" charset="0"/>
                                    </a:rPr>
                                    <m:t>𝑋</m:t>
                                  </m:r>
                                </m:e>
                              </m:acc>
                            </m:oMath>
                          </a14:m>
                          <a:r>
                            <a:rPr lang="nl-BE" b="0" dirty="0">
                              <a:solidFill>
                                <a:srgbClr val="003366"/>
                              </a:solidFill>
                            </a:rPr>
                            <a:t> + 3 s</a:t>
                          </a:r>
                        </a:p>
                      </a:txBody>
                      <a:tcPr>
                        <a:solidFill>
                          <a:schemeClr val="accent1">
                            <a:lumMod val="60000"/>
                            <a:lumOff val="40000"/>
                          </a:schemeClr>
                        </a:solidFill>
                      </a:tcPr>
                    </a:tc>
                    <a:extLst>
                      <a:ext uri="{0D108BD9-81ED-4DB2-BD59-A6C34878D82A}">
                        <a16:rowId xmlns:a16="http://schemas.microsoft.com/office/drawing/2014/main" val="2336654441"/>
                      </a:ext>
                    </a:extLst>
                  </a:tr>
                </a:tbl>
              </a:graphicData>
            </a:graphic>
          </p:graphicFrame>
        </mc:Choice>
        <mc:Fallback xmlns="">
          <p:graphicFrame>
            <p:nvGraphicFramePr>
              <p:cNvPr id="5" name="Table 4">
                <a:extLst>
                  <a:ext uri="{FF2B5EF4-FFF2-40B4-BE49-F238E27FC236}">
                    <a16:creationId xmlns:a16="http://schemas.microsoft.com/office/drawing/2014/main" id="{2D18D0F4-2D05-46D8-947B-07604A91BF64}"/>
                  </a:ext>
                </a:extLst>
              </p:cNvPr>
              <p:cNvGraphicFramePr>
                <a:graphicFrameLocks noGrp="1"/>
              </p:cNvGraphicFramePr>
              <p:nvPr>
                <p:extLst>
                  <p:ext uri="{D42A27DB-BD31-4B8C-83A1-F6EECF244321}">
                    <p14:modId xmlns:p14="http://schemas.microsoft.com/office/powerpoint/2010/main" val="494695734"/>
                  </p:ext>
                </p:extLst>
              </p:nvPr>
            </p:nvGraphicFramePr>
            <p:xfrm>
              <a:off x="1181771" y="5052124"/>
              <a:ext cx="7487566" cy="1548765"/>
            </p:xfrm>
            <a:graphic>
              <a:graphicData uri="http://schemas.openxmlformats.org/drawingml/2006/table">
                <a:tbl>
                  <a:tblPr firstRow="1" bandRow="1">
                    <a:tableStyleId>{5C22544A-7EE6-4342-B048-85BDC9FD1C3A}</a:tableStyleId>
                  </a:tblPr>
                  <a:tblGrid>
                    <a:gridCol w="1368000">
                      <a:extLst>
                        <a:ext uri="{9D8B030D-6E8A-4147-A177-3AD203B41FA5}">
                          <a16:colId xmlns:a16="http://schemas.microsoft.com/office/drawing/2014/main" val="2792778033"/>
                        </a:ext>
                      </a:extLst>
                    </a:gridCol>
                    <a:gridCol w="1800000">
                      <a:extLst>
                        <a:ext uri="{9D8B030D-6E8A-4147-A177-3AD203B41FA5}">
                          <a16:colId xmlns:a16="http://schemas.microsoft.com/office/drawing/2014/main" val="3499179422"/>
                        </a:ext>
                      </a:extLst>
                    </a:gridCol>
                    <a:gridCol w="1259566">
                      <a:extLst>
                        <a:ext uri="{9D8B030D-6E8A-4147-A177-3AD203B41FA5}">
                          <a16:colId xmlns:a16="http://schemas.microsoft.com/office/drawing/2014/main" val="485765069"/>
                        </a:ext>
                      </a:extLst>
                    </a:gridCol>
                    <a:gridCol w="1260000">
                      <a:extLst>
                        <a:ext uri="{9D8B030D-6E8A-4147-A177-3AD203B41FA5}">
                          <a16:colId xmlns:a16="http://schemas.microsoft.com/office/drawing/2014/main" val="1068973232"/>
                        </a:ext>
                      </a:extLst>
                    </a:gridCol>
                    <a:gridCol w="1800000">
                      <a:extLst>
                        <a:ext uri="{9D8B030D-6E8A-4147-A177-3AD203B41FA5}">
                          <a16:colId xmlns:a16="http://schemas.microsoft.com/office/drawing/2014/main" val="1863360912"/>
                        </a:ext>
                      </a:extLst>
                    </a:gridCol>
                  </a:tblGrid>
                  <a:tr h="516255">
                    <a:tc>
                      <a:txBody>
                        <a:bodyPr/>
                        <a:lstStyle/>
                        <a:p>
                          <a:r>
                            <a:rPr lang="nl-BE" b="0" dirty="0">
                              <a:solidFill>
                                <a:srgbClr val="003366"/>
                              </a:solidFill>
                            </a:rPr>
                            <a:t>68%</a:t>
                          </a:r>
                        </a:p>
                      </a:txBody>
                      <a:tcPr>
                        <a:solidFill>
                          <a:schemeClr val="accent1">
                            <a:lumMod val="60000"/>
                            <a:lumOff val="40000"/>
                          </a:schemeClr>
                        </a:solidFill>
                      </a:tcPr>
                    </a:tc>
                    <a:tc>
                      <a:txBody>
                        <a:bodyPr/>
                        <a:lstStyle/>
                        <a:p>
                          <a:endParaRPr lang="nl-BE"/>
                        </a:p>
                      </a:txBody>
                      <a:tcPr>
                        <a:blipFill>
                          <a:blip r:embed="rId5"/>
                          <a:stretch>
                            <a:fillRect l="-76610" t="-9412" r="-242034" b="-228235"/>
                          </a:stretch>
                        </a:blipFill>
                      </a:tcPr>
                    </a:tc>
                    <a:tc>
                      <a:txBody>
                        <a:bodyPr/>
                        <a:lstStyle/>
                        <a:p>
                          <a:pPr algn="ctr"/>
                          <a:r>
                            <a:rPr lang="nl-BE" b="0" dirty="0">
                              <a:solidFill>
                                <a:srgbClr val="003366"/>
                              </a:solidFill>
                            </a:rPr>
                            <a:t>70</a:t>
                          </a:r>
                        </a:p>
                      </a:txBody>
                      <a:tcPr>
                        <a:solidFill>
                          <a:schemeClr val="accent1">
                            <a:lumMod val="60000"/>
                            <a:lumOff val="40000"/>
                          </a:schemeClr>
                        </a:solidFill>
                      </a:tcPr>
                    </a:tc>
                    <a:tc>
                      <a:txBody>
                        <a:bodyPr/>
                        <a:lstStyle/>
                        <a:p>
                          <a:pPr algn="ctr"/>
                          <a:r>
                            <a:rPr lang="nl-BE" b="0" dirty="0">
                              <a:solidFill>
                                <a:srgbClr val="003366"/>
                              </a:solidFill>
                            </a:rPr>
                            <a:t>90</a:t>
                          </a:r>
                        </a:p>
                      </a:txBody>
                      <a:tcPr>
                        <a:solidFill>
                          <a:schemeClr val="accent1">
                            <a:lumMod val="60000"/>
                            <a:lumOff val="40000"/>
                          </a:schemeClr>
                        </a:solidFill>
                      </a:tcPr>
                    </a:tc>
                    <a:tc>
                      <a:txBody>
                        <a:bodyPr/>
                        <a:lstStyle/>
                        <a:p>
                          <a:endParaRPr lang="nl-BE"/>
                        </a:p>
                      </a:txBody>
                      <a:tcPr>
                        <a:blipFill>
                          <a:blip r:embed="rId5"/>
                          <a:stretch>
                            <a:fillRect l="-315878" t="-9412" r="-1351" b="-228235"/>
                          </a:stretch>
                        </a:blipFill>
                      </a:tcPr>
                    </a:tc>
                    <a:extLst>
                      <a:ext uri="{0D108BD9-81ED-4DB2-BD59-A6C34878D82A}">
                        <a16:rowId xmlns:a16="http://schemas.microsoft.com/office/drawing/2014/main" val="3209500539"/>
                      </a:ext>
                    </a:extLst>
                  </a:tr>
                  <a:tr h="516255">
                    <a:tc>
                      <a:txBody>
                        <a:bodyPr/>
                        <a:lstStyle/>
                        <a:p>
                          <a:r>
                            <a:rPr lang="nl-BE" b="0" dirty="0">
                              <a:solidFill>
                                <a:srgbClr val="003366"/>
                              </a:solidFill>
                            </a:rPr>
                            <a:t>95%</a:t>
                          </a:r>
                        </a:p>
                      </a:txBody>
                      <a:tcPr>
                        <a:solidFill>
                          <a:schemeClr val="accent1">
                            <a:lumMod val="60000"/>
                            <a:lumOff val="40000"/>
                          </a:schemeClr>
                        </a:solidFill>
                      </a:tcPr>
                    </a:tc>
                    <a:tc>
                      <a:txBody>
                        <a:bodyPr/>
                        <a:lstStyle/>
                        <a:p>
                          <a:endParaRPr lang="nl-BE"/>
                        </a:p>
                      </a:txBody>
                      <a:tcPr>
                        <a:blipFill>
                          <a:blip r:embed="rId5"/>
                          <a:stretch>
                            <a:fillRect l="-76610" t="-109412" r="-242034" b="-128235"/>
                          </a:stretch>
                        </a:blipFill>
                      </a:tcPr>
                    </a:tc>
                    <a:tc>
                      <a:txBody>
                        <a:bodyPr/>
                        <a:lstStyle/>
                        <a:p>
                          <a:pPr algn="ctr"/>
                          <a:r>
                            <a:rPr lang="nl-BE" b="0" dirty="0">
                              <a:solidFill>
                                <a:srgbClr val="003366"/>
                              </a:solidFill>
                            </a:rPr>
                            <a:t>60</a:t>
                          </a:r>
                        </a:p>
                      </a:txBody>
                      <a:tcPr>
                        <a:solidFill>
                          <a:schemeClr val="accent1">
                            <a:lumMod val="60000"/>
                            <a:lumOff val="40000"/>
                          </a:schemeClr>
                        </a:solidFill>
                      </a:tcPr>
                    </a:tc>
                    <a:tc>
                      <a:txBody>
                        <a:bodyPr/>
                        <a:lstStyle/>
                        <a:p>
                          <a:pPr algn="ctr"/>
                          <a:r>
                            <a:rPr lang="nl-BE" b="0" dirty="0">
                              <a:solidFill>
                                <a:srgbClr val="003366"/>
                              </a:solidFill>
                            </a:rPr>
                            <a:t>100</a:t>
                          </a:r>
                        </a:p>
                      </a:txBody>
                      <a:tcPr>
                        <a:solidFill>
                          <a:schemeClr val="accent1">
                            <a:lumMod val="60000"/>
                            <a:lumOff val="40000"/>
                          </a:schemeClr>
                        </a:solidFill>
                      </a:tcPr>
                    </a:tc>
                    <a:tc>
                      <a:txBody>
                        <a:bodyPr/>
                        <a:lstStyle/>
                        <a:p>
                          <a:endParaRPr lang="nl-BE"/>
                        </a:p>
                      </a:txBody>
                      <a:tcPr>
                        <a:blipFill>
                          <a:blip r:embed="rId5"/>
                          <a:stretch>
                            <a:fillRect l="-315878" t="-109412" r="-1351" b="-128235"/>
                          </a:stretch>
                        </a:blipFill>
                      </a:tcPr>
                    </a:tc>
                    <a:extLst>
                      <a:ext uri="{0D108BD9-81ED-4DB2-BD59-A6C34878D82A}">
                        <a16:rowId xmlns:a16="http://schemas.microsoft.com/office/drawing/2014/main" val="2859473271"/>
                      </a:ext>
                    </a:extLst>
                  </a:tr>
                  <a:tr h="516255">
                    <a:tc>
                      <a:txBody>
                        <a:bodyPr/>
                        <a:lstStyle/>
                        <a:p>
                          <a:r>
                            <a:rPr lang="nl-BE" b="0" dirty="0">
                              <a:solidFill>
                                <a:srgbClr val="003366"/>
                              </a:solidFill>
                            </a:rPr>
                            <a:t>99,7%</a:t>
                          </a:r>
                        </a:p>
                      </a:txBody>
                      <a:tcPr>
                        <a:solidFill>
                          <a:schemeClr val="accent1">
                            <a:lumMod val="60000"/>
                            <a:lumOff val="40000"/>
                          </a:schemeClr>
                        </a:solidFill>
                      </a:tcPr>
                    </a:tc>
                    <a:tc>
                      <a:txBody>
                        <a:bodyPr/>
                        <a:lstStyle/>
                        <a:p>
                          <a:endParaRPr lang="nl-BE"/>
                        </a:p>
                      </a:txBody>
                      <a:tcPr>
                        <a:blipFill>
                          <a:blip r:embed="rId5"/>
                          <a:stretch>
                            <a:fillRect l="-76610" t="-209412" r="-242034" b="-28235"/>
                          </a:stretch>
                        </a:blipFill>
                      </a:tcPr>
                    </a:tc>
                    <a:tc>
                      <a:txBody>
                        <a:bodyPr/>
                        <a:lstStyle/>
                        <a:p>
                          <a:pPr algn="ctr"/>
                          <a:r>
                            <a:rPr lang="nl-BE" b="0" dirty="0">
                              <a:solidFill>
                                <a:srgbClr val="003366"/>
                              </a:solidFill>
                            </a:rPr>
                            <a:t>50</a:t>
                          </a:r>
                        </a:p>
                      </a:txBody>
                      <a:tcPr>
                        <a:solidFill>
                          <a:schemeClr val="accent1">
                            <a:lumMod val="60000"/>
                            <a:lumOff val="40000"/>
                          </a:schemeClr>
                        </a:solidFill>
                      </a:tcPr>
                    </a:tc>
                    <a:tc>
                      <a:txBody>
                        <a:bodyPr/>
                        <a:lstStyle/>
                        <a:p>
                          <a:pPr algn="ctr"/>
                          <a:r>
                            <a:rPr lang="nl-BE" b="0" dirty="0">
                              <a:solidFill>
                                <a:srgbClr val="003366"/>
                              </a:solidFill>
                            </a:rPr>
                            <a:t>110</a:t>
                          </a:r>
                        </a:p>
                      </a:txBody>
                      <a:tcPr>
                        <a:solidFill>
                          <a:schemeClr val="accent1">
                            <a:lumMod val="60000"/>
                            <a:lumOff val="40000"/>
                          </a:schemeClr>
                        </a:solidFill>
                      </a:tcPr>
                    </a:tc>
                    <a:tc>
                      <a:txBody>
                        <a:bodyPr/>
                        <a:lstStyle/>
                        <a:p>
                          <a:endParaRPr lang="nl-BE"/>
                        </a:p>
                      </a:txBody>
                      <a:tcPr>
                        <a:blipFill>
                          <a:blip r:embed="rId5"/>
                          <a:stretch>
                            <a:fillRect l="-315878" t="-209412" r="-1351" b="-28235"/>
                          </a:stretch>
                        </a:blipFill>
                      </a:tcPr>
                    </a:tc>
                    <a:extLst>
                      <a:ext uri="{0D108BD9-81ED-4DB2-BD59-A6C34878D82A}">
                        <a16:rowId xmlns:a16="http://schemas.microsoft.com/office/drawing/2014/main" val="2336654441"/>
                      </a:ext>
                    </a:extLst>
                  </a:tr>
                </a:tbl>
              </a:graphicData>
            </a:graphic>
          </p:graphicFrame>
        </mc:Fallback>
      </mc:AlternateContent>
    </p:spTree>
    <p:extLst>
      <p:ext uri="{BB962C8B-B14F-4D97-AF65-F5344CB8AC3E}">
        <p14:creationId xmlns:p14="http://schemas.microsoft.com/office/powerpoint/2010/main" val="1516958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076882-3A9B-4B72-B9A2-C1A7718A1F59}"/>
              </a:ext>
            </a:extLst>
          </p:cNvPr>
          <p:cNvPicPr>
            <a:picLocks noChangeAspect="1"/>
          </p:cNvPicPr>
          <p:nvPr/>
        </p:nvPicPr>
        <p:blipFill>
          <a:blip r:embed="rId3"/>
          <a:stretch>
            <a:fillRect/>
          </a:stretch>
        </p:blipFill>
        <p:spPr>
          <a:xfrm>
            <a:off x="9573500" y="6784547"/>
            <a:ext cx="2747743" cy="1402147"/>
          </a:xfrm>
          <a:prstGeom prst="rect">
            <a:avLst/>
          </a:prstGeom>
        </p:spPr>
      </p:pic>
      <p:sp>
        <p:nvSpPr>
          <p:cNvPr id="2" name="Title 1">
            <a:extLst>
              <a:ext uri="{FF2B5EF4-FFF2-40B4-BE49-F238E27FC236}">
                <a16:creationId xmlns:a16="http://schemas.microsoft.com/office/drawing/2014/main" id="{6A86A503-FF55-464E-ADA4-CC571795C3D4}"/>
              </a:ext>
            </a:extLst>
          </p:cNvPr>
          <p:cNvSpPr>
            <a:spLocks noGrp="1"/>
          </p:cNvSpPr>
          <p:nvPr>
            <p:ph type="title"/>
          </p:nvPr>
        </p:nvSpPr>
        <p:spPr/>
        <p:txBody>
          <a:bodyPr/>
          <a:lstStyle/>
          <a:p>
            <a:r>
              <a:rPr lang="nl-BE" dirty="0"/>
              <a:t>Rechten en plichten</a:t>
            </a:r>
          </a:p>
        </p:txBody>
      </p:sp>
      <p:sp>
        <p:nvSpPr>
          <p:cNvPr id="3" name="Content Placeholder 2">
            <a:extLst>
              <a:ext uri="{FF2B5EF4-FFF2-40B4-BE49-F238E27FC236}">
                <a16:creationId xmlns:a16="http://schemas.microsoft.com/office/drawing/2014/main" id="{19B797C4-CCAA-412D-BF14-0D6BF5975F66}"/>
              </a:ext>
            </a:extLst>
          </p:cNvPr>
          <p:cNvSpPr>
            <a:spLocks noGrp="1"/>
          </p:cNvSpPr>
          <p:nvPr>
            <p:ph idx="1"/>
          </p:nvPr>
        </p:nvSpPr>
        <p:spPr/>
        <p:txBody>
          <a:bodyPr>
            <a:normAutofit/>
          </a:bodyPr>
          <a:lstStyle/>
          <a:p>
            <a:r>
              <a:rPr lang="nl-BE" sz="2000" dirty="0"/>
              <a:t>Alle slides en cursusmateriaal zijn auteursrechtelijk beschermd. </a:t>
            </a:r>
          </a:p>
          <a:p>
            <a:r>
              <a:rPr lang="nl-BE" sz="2000" dirty="0"/>
              <a:t>Het is niet toegelaten om (delen van) studiemateriaal (bv. cursusteksten, slides, oefeningen, voorbeelden examenvragen) dat een student in het kader van zijn/haar opleiding gratis of tegen betaling heeft verkregen, digitaal of op andere wijze te multipliceren en aan anderen gratis of tegen betaling ter beschikking te stellen, tenzij met uitdrukkelijke toestemming van de auteur. Commercieel gebruik door studenten van studiemateriaal is steeds verboden. Studenten die deze regel overtreden stellen zich bloot aan het tuchtreglement. </a:t>
            </a:r>
            <a:endParaRPr lang="en-US" sz="2000" dirty="0"/>
          </a:p>
          <a:p>
            <a:r>
              <a:rPr lang="nl-BE" sz="2000" dirty="0"/>
              <a:t>Ook niet-commerciële organisaties mogen geen materiaal reproduceren zonder toestemming. Ook dan is het auteursrecht geschonden. </a:t>
            </a:r>
            <a:endParaRPr lang="en-US" sz="2000" dirty="0"/>
          </a:p>
          <a:p>
            <a:r>
              <a:rPr lang="nl-BE" sz="2000" dirty="0"/>
              <a:t>Stuvia/</a:t>
            </a:r>
            <a:r>
              <a:rPr lang="nl-BE" sz="2000" dirty="0" err="1"/>
              <a:t>studocu</a:t>
            </a:r>
            <a:r>
              <a:rPr lang="nl-BE" sz="2000" dirty="0"/>
              <a:t>/… zijn platformen waar studenten samenvattingen kunnen kopen die onmiddellijk beschikbaar zijn. Dit materiaal neemt vaak letterlijk delen over van cursusmateriaal en boeken, ontwikkeld door docenten, zodat het auteursrecht wordt geschonden. </a:t>
            </a:r>
          </a:p>
          <a:p>
            <a:endParaRPr lang="nl-BE" sz="2000" dirty="0"/>
          </a:p>
          <a:p>
            <a:r>
              <a:rPr lang="nl-BE" sz="2000" dirty="0"/>
              <a:t>Geen audio- of </a:t>
            </a:r>
            <a:r>
              <a:rPr lang="nl-BE" sz="2000" dirty="0" err="1"/>
              <a:t>videorecording</a:t>
            </a:r>
            <a:endParaRPr lang="en-US" sz="2000" dirty="0"/>
          </a:p>
          <a:p>
            <a:endParaRPr lang="nl-BE" sz="2000" dirty="0"/>
          </a:p>
        </p:txBody>
      </p:sp>
      <p:sp>
        <p:nvSpPr>
          <p:cNvPr id="4" name="Slide Number Placeholder 3">
            <a:extLst>
              <a:ext uri="{FF2B5EF4-FFF2-40B4-BE49-F238E27FC236}">
                <a16:creationId xmlns:a16="http://schemas.microsoft.com/office/drawing/2014/main" id="{ECDD30DE-019D-48BD-B882-0B81A71DDE47}"/>
              </a:ext>
            </a:extLst>
          </p:cNvPr>
          <p:cNvSpPr>
            <a:spLocks noGrp="1"/>
          </p:cNvSpPr>
          <p:nvPr>
            <p:ph type="sldNum" sz="quarter" idx="12"/>
          </p:nvPr>
        </p:nvSpPr>
        <p:spPr/>
        <p:txBody>
          <a:bodyPr/>
          <a:lstStyle/>
          <a:p>
            <a:fld id="{7AE184E0-0BD4-4705-A12B-9B71DDE63301}" type="slidenum">
              <a:rPr lang="en-GB" noProof="0" smtClean="0"/>
              <a:t>2</a:t>
            </a:fld>
            <a:endParaRPr lang="en-GB" noProof="0" dirty="0"/>
          </a:p>
        </p:txBody>
      </p:sp>
      <p:sp>
        <p:nvSpPr>
          <p:cNvPr id="5" name="Content Placeholder 4">
            <a:extLst>
              <a:ext uri="{FF2B5EF4-FFF2-40B4-BE49-F238E27FC236}">
                <a16:creationId xmlns:a16="http://schemas.microsoft.com/office/drawing/2014/main" id="{8C3917F9-B551-4763-8511-3F32C5390E5B}"/>
              </a:ext>
            </a:extLst>
          </p:cNvPr>
          <p:cNvSpPr>
            <a:spLocks noGrp="1"/>
          </p:cNvSpPr>
          <p:nvPr>
            <p:ph idx="13"/>
          </p:nvPr>
        </p:nvSpPr>
        <p:spPr/>
        <p:txBody>
          <a:bodyPr/>
          <a:lstStyle/>
          <a:p>
            <a:endParaRPr lang="nl-BE"/>
          </a:p>
        </p:txBody>
      </p:sp>
      <p:pic>
        <p:nvPicPr>
          <p:cNvPr id="6" name="Content Placeholder 8">
            <a:extLst>
              <a:ext uri="{FF2B5EF4-FFF2-40B4-BE49-F238E27FC236}">
                <a16:creationId xmlns:a16="http://schemas.microsoft.com/office/drawing/2014/main" id="{0ED38CE2-FDCE-4F11-9FD2-28CEA7271BC9}"/>
              </a:ext>
            </a:extLst>
          </p:cNvPr>
          <p:cNvPicPr>
            <a:picLocks noChangeAspect="1"/>
          </p:cNvPicPr>
          <p:nvPr/>
        </p:nvPicPr>
        <p:blipFill>
          <a:blip r:embed="rId4"/>
          <a:stretch>
            <a:fillRect/>
          </a:stretch>
        </p:blipFill>
        <p:spPr bwMode="auto">
          <a:xfrm>
            <a:off x="6010507" y="6762752"/>
            <a:ext cx="2804294" cy="140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a:extLst>
              <a:ext uri="{FF2B5EF4-FFF2-40B4-BE49-F238E27FC236}">
                <a16:creationId xmlns:a16="http://schemas.microsoft.com/office/drawing/2014/main" id="{6C9795D9-7173-4E03-B0B8-C97E27507968}"/>
              </a:ext>
            </a:extLst>
          </p:cNvPr>
          <p:cNvGrpSpPr/>
          <p:nvPr/>
        </p:nvGrpSpPr>
        <p:grpSpPr>
          <a:xfrm>
            <a:off x="7598536" y="6991816"/>
            <a:ext cx="1601220" cy="1205542"/>
            <a:chOff x="2924575" y="2479466"/>
            <a:chExt cx="4288938" cy="3239544"/>
          </a:xfrm>
        </p:grpSpPr>
        <p:cxnSp>
          <p:nvCxnSpPr>
            <p:cNvPr id="8" name="Straight Connector 7">
              <a:extLst>
                <a:ext uri="{FF2B5EF4-FFF2-40B4-BE49-F238E27FC236}">
                  <a16:creationId xmlns:a16="http://schemas.microsoft.com/office/drawing/2014/main" id="{6A60EB67-0D95-46D3-862D-16CD30EF9F2D}"/>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BDC93F-4FB8-4E2E-9BE0-5DE1D64DC68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B9A12F4-45A2-4235-925D-4EEC84CE57B1}"/>
              </a:ext>
            </a:extLst>
          </p:cNvPr>
          <p:cNvGrpSpPr/>
          <p:nvPr/>
        </p:nvGrpSpPr>
        <p:grpSpPr>
          <a:xfrm>
            <a:off x="11166284" y="7147933"/>
            <a:ext cx="1356536" cy="1097500"/>
            <a:chOff x="2924575" y="2479466"/>
            <a:chExt cx="4288938" cy="3239544"/>
          </a:xfrm>
        </p:grpSpPr>
        <p:cxnSp>
          <p:nvCxnSpPr>
            <p:cNvPr id="11" name="Straight Connector 10">
              <a:extLst>
                <a:ext uri="{FF2B5EF4-FFF2-40B4-BE49-F238E27FC236}">
                  <a16:creationId xmlns:a16="http://schemas.microsoft.com/office/drawing/2014/main" id="{C3BAB5F8-035C-4F52-81CD-E3E96D1E0E3F}"/>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E62B6F-AEA0-4910-BF71-CDD50150991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6276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344D0A-00FE-4A53-8214-5083F26960DB}"/>
              </a:ext>
            </a:extLst>
          </p:cNvPr>
          <p:cNvSpPr>
            <a:spLocks noGrp="1"/>
          </p:cNvSpPr>
          <p:nvPr>
            <p:ph type="title"/>
          </p:nvPr>
        </p:nvSpPr>
        <p:spPr/>
        <p:txBody>
          <a:bodyPr/>
          <a:lstStyle/>
          <a:p>
            <a:r>
              <a:rPr lang="nl-BE" dirty="0"/>
              <a:t>belang van de normale verdeling</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77E283D-E672-40FD-B50F-316CF98C920A}"/>
                  </a:ext>
                </a:extLst>
              </p:cNvPr>
              <p:cNvSpPr>
                <a:spLocks noGrp="1"/>
              </p:cNvSpPr>
              <p:nvPr>
                <p:ph idx="1"/>
              </p:nvPr>
            </p:nvSpPr>
            <p:spPr/>
            <p:txBody>
              <a:bodyPr>
                <a:normAutofit/>
              </a:bodyPr>
              <a:lstStyle/>
              <a:p>
                <a:pPr marL="86400" indent="0">
                  <a:buNone/>
                </a:pPr>
                <a:r>
                  <a:rPr lang="nl-BE" b="1" dirty="0"/>
                  <a:t>Beperkingen 68 – 95 - 99,7 -vuistregel</a:t>
                </a:r>
              </a:p>
              <a:p>
                <a:r>
                  <a:rPr lang="nl-BE" i="1" dirty="0"/>
                  <a:t>Bv. Hoeveel % van de respondenten links van 94 kg en hoeveel % rechts?</a:t>
                </a:r>
              </a:p>
              <a:p>
                <a:pPr marL="86400" indent="0">
                  <a:buNone/>
                </a:pPr>
                <a:endParaRPr lang="nl-BE" b="1" dirty="0"/>
              </a:p>
              <a:p>
                <a:pPr marL="86400" indent="0">
                  <a:buNone/>
                </a:pPr>
                <a:r>
                  <a:rPr lang="nl-BE" b="1" dirty="0"/>
                  <a:t>Oplossing</a:t>
                </a:r>
                <a:r>
                  <a:rPr lang="nl-BE" dirty="0"/>
                  <a:t>: </a:t>
                </a:r>
              </a:p>
              <a:p>
                <a:r>
                  <a:rPr lang="nl-BE" dirty="0"/>
                  <a:t>Scores standaardiseren</a:t>
                </a:r>
              </a:p>
              <a:p>
                <a:endParaRPr lang="nl-BE" dirty="0"/>
              </a:p>
              <a:p>
                <a:r>
                  <a:rPr lang="nl-BE" dirty="0"/>
                  <a:t>Dichtheidskromme = standaardnormale of </a:t>
                </a:r>
                <a:r>
                  <a:rPr lang="nl-BE" dirty="0" err="1"/>
                  <a:t>z</a:t>
                </a:r>
                <a:r>
                  <a:rPr lang="nl-BE" dirty="0"/>
                  <a:t>-verdeling</a:t>
                </a:r>
              </a:p>
              <a:p>
                <a:pPr lvl="2"/>
                <a:r>
                  <a:rPr lang="nl-BE" dirty="0"/>
                  <a:t>Klokvormig </a:t>
                </a:r>
              </a:p>
              <a:p>
                <a:pPr lvl="2"/>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r>
                      <a:rPr lang="nl-BE" i="1">
                        <a:solidFill>
                          <a:srgbClr val="002060"/>
                        </a:solidFill>
                        <a:latin typeface="Cambria Math" panose="02040503050406030204" pitchFamily="18" charset="0"/>
                      </a:rPr>
                      <m:t> </m:t>
                    </m:r>
                  </m:oMath>
                </a14:m>
                <a:r>
                  <a:rPr lang="nl-BE" dirty="0"/>
                  <a:t>= 0, 𝑠 = 1</a:t>
                </a:r>
              </a:p>
            </p:txBody>
          </p:sp>
        </mc:Choice>
        <mc:Fallback xmlns="">
          <p:sp>
            <p:nvSpPr>
              <p:cNvPr id="3" name="Tijdelijke aanduiding voor inhoud 2">
                <a:extLst>
                  <a:ext uri="{FF2B5EF4-FFF2-40B4-BE49-F238E27FC236}">
                    <a16:creationId xmlns:a16="http://schemas.microsoft.com/office/drawing/2014/main" id="{377E283D-E672-40FD-B50F-316CF98C920A}"/>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99DFD28D-6C7D-42D7-9737-73C678FE7008}"/>
              </a:ext>
            </a:extLst>
          </p:cNvPr>
          <p:cNvSpPr>
            <a:spLocks noGrp="1"/>
          </p:cNvSpPr>
          <p:nvPr>
            <p:ph type="sldNum" sz="quarter" idx="12"/>
          </p:nvPr>
        </p:nvSpPr>
        <p:spPr/>
        <p:txBody>
          <a:bodyPr/>
          <a:lstStyle/>
          <a:p>
            <a:fld id="{7AE184E0-0BD4-4705-A12B-9B71DDE63301}" type="slidenum">
              <a:rPr lang="en-GB" noProof="0" smtClean="0"/>
              <a:t>20</a:t>
            </a:fld>
            <a:endParaRPr lang="en-GB" noProof="0" dirty="0"/>
          </a:p>
        </p:txBody>
      </p:sp>
      <p:sp>
        <p:nvSpPr>
          <p:cNvPr id="6" name="Tijdelijke aanduiding voor inhoud 5">
            <a:extLst>
              <a:ext uri="{FF2B5EF4-FFF2-40B4-BE49-F238E27FC236}">
                <a16:creationId xmlns:a16="http://schemas.microsoft.com/office/drawing/2014/main" id="{7FF69264-2E57-478E-87D6-361ADF36426B}"/>
              </a:ext>
            </a:extLst>
          </p:cNvPr>
          <p:cNvSpPr>
            <a:spLocks noGrp="1"/>
          </p:cNvSpPr>
          <p:nvPr>
            <p:ph idx="13"/>
          </p:nvPr>
        </p:nvSpPr>
        <p:spPr/>
        <p:txBody>
          <a:bodyPr/>
          <a:lstStyle/>
          <a:p>
            <a:endParaRPr lang="nl-BE" dirty="0"/>
          </a:p>
        </p:txBody>
      </p:sp>
      <p:pic>
        <p:nvPicPr>
          <p:cNvPr id="8" name="Afbeelding 7">
            <a:extLst>
              <a:ext uri="{FF2B5EF4-FFF2-40B4-BE49-F238E27FC236}">
                <a16:creationId xmlns:a16="http://schemas.microsoft.com/office/drawing/2014/main" id="{78ECD388-6885-477F-AF0C-E5819C0DE1F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5446" b="70000" l="28988" r="81902">
                        <a14:foregroundMark x1="43175" y1="64356" x2="43175" y2="64356"/>
                        <a14:foregroundMark x1="68635" y1="65743" x2="68635" y2="65743"/>
                        <a14:foregroundMark x1="70552" y1="68614" x2="70552" y2="68614"/>
                        <a14:foregroundMark x1="74770" y1="68812" x2="74770" y2="68812"/>
                        <a14:foregroundMark x1="77991" y1="69307" x2="77991" y2="69307"/>
                        <a14:foregroundMark x1="30445" y1="69703" x2="30445" y2="69703"/>
                        <a14:foregroundMark x1="79985" y1="69703" x2="79985" y2="69703"/>
                        <a14:foregroundMark x1="56058" y1="29010" x2="56058" y2="29010"/>
                        <a14:foregroundMark x1="55828" y1="26238" x2="55828" y2="26238"/>
                        <a14:foregroundMark x1="55752" y1="26733" x2="55752" y2="26733"/>
                        <a14:foregroundMark x1="55598" y1="26337" x2="55598" y2="26337"/>
                        <a14:foregroundMark x1="55138" y1="25545" x2="56672" y2="26634"/>
                        <a14:foregroundMark x1="56365" y1="26634" x2="56365" y2="26634"/>
                        <a14:foregroundMark x1="56135" y1="26634" x2="55215" y2="26040"/>
                        <a14:foregroundMark x1="55215" y1="26634" x2="56058" y2="26634"/>
                        <a14:foregroundMark x1="54985" y1="25446" x2="57439" y2="26040"/>
                        <a14:foregroundMark x1="41181" y1="69703" x2="41181" y2="69703"/>
                        <a14:foregroundMark x1="42331" y1="70000" x2="42331" y2="70000"/>
                        <a14:foregroundMark x1="52837" y1="69901" x2="52837" y2="69901"/>
                        <a14:foregroundMark x1="70399" y1="69901" x2="70399" y2="69901"/>
                        <a14:foregroundMark x1="66258" y1="69802" x2="66258" y2="69802"/>
                      </a14:backgroundRemoval>
                    </a14:imgEffect>
                  </a14:imgLayer>
                </a14:imgProps>
              </a:ext>
            </a:extLst>
          </a:blip>
          <a:srcRect l="22495" t="24850" r="11451" b="30147"/>
          <a:stretch/>
        </p:blipFill>
        <p:spPr>
          <a:xfrm>
            <a:off x="10132057" y="4893425"/>
            <a:ext cx="7053653" cy="3722166"/>
          </a:xfrm>
          <a:prstGeom prst="rect">
            <a:avLst/>
          </a:prstGeom>
        </p:spPr>
      </p:pic>
    </p:spTree>
    <p:extLst>
      <p:ext uri="{BB962C8B-B14F-4D97-AF65-F5344CB8AC3E}">
        <p14:creationId xmlns:p14="http://schemas.microsoft.com/office/powerpoint/2010/main" val="2150964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jdelijke aanduiding voor inhoud 13"/>
          <p:cNvSpPr>
            <a:spLocks noGrp="1"/>
          </p:cNvSpPr>
          <p:nvPr>
            <p:ph idx="13"/>
          </p:nvPr>
        </p:nvSpPr>
        <p:spPr>
          <a:xfrm>
            <a:off x="491853" y="8981161"/>
            <a:ext cx="13722366" cy="475989"/>
          </a:xfrm>
        </p:spPr>
        <p:txBody>
          <a:bodyPr/>
          <a:lstStyle/>
          <a:p>
            <a:endParaRPr lang="nl-BE"/>
          </a:p>
        </p:txBody>
      </p:sp>
      <p:sp>
        <p:nvSpPr>
          <p:cNvPr id="4" name="Tijdelijke aanduiding voor dianummer 3"/>
          <p:cNvSpPr>
            <a:spLocks noGrp="1"/>
          </p:cNvSpPr>
          <p:nvPr>
            <p:ph type="sldNum" sz="quarter" idx="4294967295"/>
          </p:nvPr>
        </p:nvSpPr>
        <p:spPr>
          <a:xfrm>
            <a:off x="16318935" y="8938037"/>
            <a:ext cx="866775" cy="519113"/>
          </a:xfrm>
        </p:spPr>
        <p:txBody>
          <a:bodyPr/>
          <a:lstStyle/>
          <a:p>
            <a:fld id="{56CE82DE-68A7-A74A-B0B0-6B170D634B0A}" type="slidenum">
              <a:rPr lang="en-US" smtClean="0"/>
              <a:pPr/>
              <a:t>21</a:t>
            </a:fld>
            <a:endParaRPr lang="en-US" dirty="0"/>
          </a:p>
        </p:txBody>
      </p:sp>
      <p:pic>
        <p:nvPicPr>
          <p:cNvPr id="5" name="Picture 3"/>
          <p:cNvPicPr>
            <a:picLocks noChangeAspect="1" noChangeArrowheads="1"/>
          </p:cNvPicPr>
          <p:nvPr/>
        </p:nvPicPr>
        <p:blipFill>
          <a:blip r:embed="rId3" cstate="print"/>
          <a:srcRect/>
          <a:stretch>
            <a:fillRect/>
          </a:stretch>
        </p:blipFill>
        <p:spPr bwMode="auto">
          <a:xfrm>
            <a:off x="327069" y="0"/>
            <a:ext cx="4569742" cy="4569742"/>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4553629" y="0"/>
            <a:ext cx="4569742" cy="4569742"/>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8762127" y="0"/>
            <a:ext cx="4569742" cy="4569742"/>
          </a:xfrm>
          <a:prstGeom prst="rect">
            <a:avLst/>
          </a:prstGeom>
          <a:noFill/>
          <a:ln w="9525">
            <a:noFill/>
            <a:miter lim="800000"/>
            <a:headEnd/>
            <a:tailEnd/>
          </a:ln>
        </p:spPr>
      </p:pic>
      <p:graphicFrame>
        <p:nvGraphicFramePr>
          <p:cNvPr id="8" name="Object 6"/>
          <p:cNvGraphicFramePr>
            <a:graphicFrameLocks noChangeAspect="1"/>
          </p:cNvGraphicFramePr>
          <p:nvPr>
            <p:extLst>
              <p:ext uri="{D42A27DB-BD31-4B8C-83A1-F6EECF244321}">
                <p14:modId xmlns:p14="http://schemas.microsoft.com/office/powerpoint/2010/main" val="3079506062"/>
              </p:ext>
            </p:extLst>
          </p:nvPr>
        </p:nvGraphicFramePr>
        <p:xfrm>
          <a:off x="1175994" y="4768426"/>
          <a:ext cx="1765582" cy="3133796"/>
        </p:xfrm>
        <a:graphic>
          <a:graphicData uri="http://schemas.openxmlformats.org/presentationml/2006/ole">
            <mc:AlternateContent xmlns:mc="http://schemas.openxmlformats.org/markup-compatibility/2006">
              <mc:Choice xmlns:v="urn:schemas-microsoft-com:vml" Requires="v">
                <p:oleObj name="Vergelijking" r:id="rId6" imgW="622080" imgH="1104840" progId="Equation.3">
                  <p:embed/>
                </p:oleObj>
              </mc:Choice>
              <mc:Fallback>
                <p:oleObj name="Vergelijking" r:id="rId6" imgW="622080" imgH="1104840" progId="Equation.3">
                  <p:embed/>
                  <p:pic>
                    <p:nvPicPr>
                      <p:cNvPr id="8"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994" y="4768426"/>
                        <a:ext cx="1765582" cy="31337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3629669559"/>
              </p:ext>
            </p:extLst>
          </p:nvPr>
        </p:nvGraphicFramePr>
        <p:xfrm>
          <a:off x="4662003" y="4768427"/>
          <a:ext cx="3998525" cy="3817903"/>
        </p:xfrm>
        <a:graphic>
          <a:graphicData uri="http://schemas.openxmlformats.org/presentationml/2006/ole">
            <mc:AlternateContent xmlns:mc="http://schemas.openxmlformats.org/markup-compatibility/2006">
              <mc:Choice xmlns:v="urn:schemas-microsoft-com:vml" Requires="v">
                <p:oleObj name="Vergelijking" r:id="rId8" imgW="1409400" imgH="1346040" progId="Equation.3">
                  <p:embed/>
                </p:oleObj>
              </mc:Choice>
              <mc:Fallback>
                <p:oleObj name="Vergelijking" r:id="rId8" imgW="1409400" imgH="1346040" progId="Equation.3">
                  <p:embed/>
                  <p:pic>
                    <p:nvPicPr>
                      <p:cNvPr id="9"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2003" y="4768427"/>
                        <a:ext cx="3998525" cy="38179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2856265762"/>
              </p:ext>
            </p:extLst>
          </p:nvPr>
        </p:nvGraphicFramePr>
        <p:xfrm>
          <a:off x="9258838" y="4768427"/>
          <a:ext cx="4073031" cy="4393636"/>
        </p:xfrm>
        <a:graphic>
          <a:graphicData uri="http://schemas.openxmlformats.org/presentationml/2006/ole">
            <mc:AlternateContent xmlns:mc="http://schemas.openxmlformats.org/markup-compatibility/2006">
              <mc:Choice xmlns:v="urn:schemas-microsoft-com:vml" Requires="v">
                <p:oleObj name="Vergelijking" r:id="rId10" imgW="1434960" imgH="1549080" progId="Equation.3">
                  <p:embed/>
                </p:oleObj>
              </mc:Choice>
              <mc:Fallback>
                <p:oleObj name="Vergelijking" r:id="rId10" imgW="1434960" imgH="1549080" progId="Equation.3">
                  <p:embed/>
                  <p:pic>
                    <p:nvPicPr>
                      <p:cNvPr id="1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8838" y="4768427"/>
                        <a:ext cx="4073031" cy="4393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3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0758" y="4569742"/>
            <a:ext cx="2386470" cy="3817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327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E68AE-49E0-800B-D290-ED74606ABB1A}"/>
            </a:ext>
          </a:extLst>
        </p:cNvPr>
        <p:cNvGrpSpPr/>
        <p:nvPr/>
      </p:nvGrpSpPr>
      <p:grpSpPr>
        <a:xfrm>
          <a:off x="0" y="0"/>
          <a:ext cx="0" cy="0"/>
          <a:chOff x="0" y="0"/>
          <a:chExt cx="0" cy="0"/>
        </a:xfrm>
      </p:grpSpPr>
      <p:sp>
        <p:nvSpPr>
          <p:cNvPr id="14" name="Tijdelijke aanduiding voor inhoud 13">
            <a:extLst>
              <a:ext uri="{FF2B5EF4-FFF2-40B4-BE49-F238E27FC236}">
                <a16:creationId xmlns:a16="http://schemas.microsoft.com/office/drawing/2014/main" id="{DC0DFC48-AB14-0377-0AD4-09B768B4623F}"/>
              </a:ext>
            </a:extLst>
          </p:cNvPr>
          <p:cNvSpPr>
            <a:spLocks noGrp="1"/>
          </p:cNvSpPr>
          <p:nvPr>
            <p:ph idx="13"/>
          </p:nvPr>
        </p:nvSpPr>
        <p:spPr>
          <a:xfrm>
            <a:off x="491853" y="8981161"/>
            <a:ext cx="13722366" cy="475989"/>
          </a:xfrm>
        </p:spPr>
        <p:txBody>
          <a:bodyPr/>
          <a:lstStyle/>
          <a:p>
            <a:endParaRPr lang="nl-BE"/>
          </a:p>
        </p:txBody>
      </p:sp>
      <p:sp>
        <p:nvSpPr>
          <p:cNvPr id="4" name="Tijdelijke aanduiding voor dianummer 3">
            <a:extLst>
              <a:ext uri="{FF2B5EF4-FFF2-40B4-BE49-F238E27FC236}">
                <a16:creationId xmlns:a16="http://schemas.microsoft.com/office/drawing/2014/main" id="{911B4710-CBDD-50C8-5931-F404168C0BD9}"/>
              </a:ext>
            </a:extLst>
          </p:cNvPr>
          <p:cNvSpPr>
            <a:spLocks noGrp="1"/>
          </p:cNvSpPr>
          <p:nvPr>
            <p:ph type="sldNum" sz="quarter" idx="4294967295"/>
          </p:nvPr>
        </p:nvSpPr>
        <p:spPr>
          <a:xfrm>
            <a:off x="16318935" y="8938037"/>
            <a:ext cx="866775" cy="519113"/>
          </a:xfrm>
        </p:spPr>
        <p:txBody>
          <a:bodyPr/>
          <a:lstStyle/>
          <a:p>
            <a:fld id="{56CE82DE-68A7-A74A-B0B0-6B170D634B0A}" type="slidenum">
              <a:rPr lang="en-US" smtClean="0"/>
              <a:pPr/>
              <a:t>22</a:t>
            </a:fld>
            <a:endParaRPr lang="en-US" dirty="0"/>
          </a:p>
        </p:txBody>
      </p:sp>
      <p:pic>
        <p:nvPicPr>
          <p:cNvPr id="5" name="Picture 3">
            <a:extLst>
              <a:ext uri="{FF2B5EF4-FFF2-40B4-BE49-F238E27FC236}">
                <a16:creationId xmlns:a16="http://schemas.microsoft.com/office/drawing/2014/main" id="{76FDD1F2-499D-1127-363B-6C7538F6976E}"/>
              </a:ext>
            </a:extLst>
          </p:cNvPr>
          <p:cNvPicPr>
            <a:picLocks noChangeAspect="1" noChangeArrowheads="1"/>
          </p:cNvPicPr>
          <p:nvPr/>
        </p:nvPicPr>
        <p:blipFill>
          <a:blip r:embed="rId3" cstate="print"/>
          <a:srcRect/>
          <a:stretch>
            <a:fillRect/>
          </a:stretch>
        </p:blipFill>
        <p:spPr bwMode="auto">
          <a:xfrm>
            <a:off x="327069" y="0"/>
            <a:ext cx="4569742" cy="4569742"/>
          </a:xfrm>
          <a:prstGeom prst="rect">
            <a:avLst/>
          </a:prstGeom>
          <a:noFill/>
          <a:ln w="9525">
            <a:noFill/>
            <a:miter lim="800000"/>
            <a:headEnd/>
            <a:tailEnd/>
          </a:ln>
        </p:spPr>
      </p:pic>
      <p:pic>
        <p:nvPicPr>
          <p:cNvPr id="6" name="Picture 4">
            <a:extLst>
              <a:ext uri="{FF2B5EF4-FFF2-40B4-BE49-F238E27FC236}">
                <a16:creationId xmlns:a16="http://schemas.microsoft.com/office/drawing/2014/main" id="{3BDCCEEA-1871-2C4A-5C6B-2BE20F7CAE37}"/>
              </a:ext>
            </a:extLst>
          </p:cNvPr>
          <p:cNvPicPr>
            <a:picLocks noChangeAspect="1" noChangeArrowheads="1"/>
          </p:cNvPicPr>
          <p:nvPr/>
        </p:nvPicPr>
        <p:blipFill>
          <a:blip r:embed="rId4" cstate="print"/>
          <a:srcRect/>
          <a:stretch>
            <a:fillRect/>
          </a:stretch>
        </p:blipFill>
        <p:spPr bwMode="auto">
          <a:xfrm>
            <a:off x="4553629" y="0"/>
            <a:ext cx="4569742" cy="4569742"/>
          </a:xfrm>
          <a:prstGeom prst="rect">
            <a:avLst/>
          </a:prstGeom>
          <a:noFill/>
          <a:ln w="9525">
            <a:noFill/>
            <a:miter lim="800000"/>
            <a:headEnd/>
            <a:tailEnd/>
          </a:ln>
        </p:spPr>
      </p:pic>
      <p:pic>
        <p:nvPicPr>
          <p:cNvPr id="7" name="Picture 5">
            <a:extLst>
              <a:ext uri="{FF2B5EF4-FFF2-40B4-BE49-F238E27FC236}">
                <a16:creationId xmlns:a16="http://schemas.microsoft.com/office/drawing/2014/main" id="{8DED0905-F575-2162-5895-5D336D7F94E9}"/>
              </a:ext>
            </a:extLst>
          </p:cNvPr>
          <p:cNvPicPr>
            <a:picLocks noChangeAspect="1" noChangeArrowheads="1"/>
          </p:cNvPicPr>
          <p:nvPr/>
        </p:nvPicPr>
        <p:blipFill>
          <a:blip r:embed="rId5" cstate="print"/>
          <a:srcRect/>
          <a:stretch>
            <a:fillRect/>
          </a:stretch>
        </p:blipFill>
        <p:spPr bwMode="auto">
          <a:xfrm>
            <a:off x="8762127" y="0"/>
            <a:ext cx="4569742" cy="4569742"/>
          </a:xfrm>
          <a:prstGeom prst="rect">
            <a:avLst/>
          </a:prstGeom>
          <a:noFill/>
          <a:ln w="9525">
            <a:noFill/>
            <a:miter lim="800000"/>
            <a:headEnd/>
            <a:tailEnd/>
          </a:ln>
        </p:spPr>
      </p:pic>
      <p:graphicFrame>
        <p:nvGraphicFramePr>
          <p:cNvPr id="8" name="Object 6">
            <a:extLst>
              <a:ext uri="{FF2B5EF4-FFF2-40B4-BE49-F238E27FC236}">
                <a16:creationId xmlns:a16="http://schemas.microsoft.com/office/drawing/2014/main" id="{6718004B-FA62-889C-4686-DC968B981574}"/>
              </a:ext>
            </a:extLst>
          </p:cNvPr>
          <p:cNvGraphicFramePr>
            <a:graphicFrameLocks noChangeAspect="1"/>
          </p:cNvGraphicFramePr>
          <p:nvPr/>
        </p:nvGraphicFramePr>
        <p:xfrm>
          <a:off x="1175994" y="4768426"/>
          <a:ext cx="1765582" cy="3133796"/>
        </p:xfrm>
        <a:graphic>
          <a:graphicData uri="http://schemas.openxmlformats.org/presentationml/2006/ole">
            <mc:AlternateContent xmlns:mc="http://schemas.openxmlformats.org/markup-compatibility/2006">
              <mc:Choice xmlns:v="urn:schemas-microsoft-com:vml" Requires="v">
                <p:oleObj name="Vergelijking" r:id="rId6" imgW="622080" imgH="1104840" progId="Equation.3">
                  <p:embed/>
                </p:oleObj>
              </mc:Choice>
              <mc:Fallback>
                <p:oleObj name="Vergelijking" r:id="rId6" imgW="622080" imgH="1104840" progId="Equation.3">
                  <p:embed/>
                  <p:pic>
                    <p:nvPicPr>
                      <p:cNvPr id="8" name="Object 6">
                        <a:extLst>
                          <a:ext uri="{FF2B5EF4-FFF2-40B4-BE49-F238E27FC236}">
                            <a16:creationId xmlns:a16="http://schemas.microsoft.com/office/drawing/2014/main" id="{6718004B-FA62-889C-4686-DC968B9815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5994" y="4768426"/>
                        <a:ext cx="1765582" cy="31337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7">
            <a:extLst>
              <a:ext uri="{FF2B5EF4-FFF2-40B4-BE49-F238E27FC236}">
                <a16:creationId xmlns:a16="http://schemas.microsoft.com/office/drawing/2014/main" id="{4BEEA4E0-9008-F155-735C-A48E996ECC38}"/>
              </a:ext>
            </a:extLst>
          </p:cNvPr>
          <p:cNvGraphicFramePr>
            <a:graphicFrameLocks noChangeAspect="1"/>
          </p:cNvGraphicFramePr>
          <p:nvPr/>
        </p:nvGraphicFramePr>
        <p:xfrm>
          <a:off x="4662003" y="4768427"/>
          <a:ext cx="3998525" cy="3817903"/>
        </p:xfrm>
        <a:graphic>
          <a:graphicData uri="http://schemas.openxmlformats.org/presentationml/2006/ole">
            <mc:AlternateContent xmlns:mc="http://schemas.openxmlformats.org/markup-compatibility/2006">
              <mc:Choice xmlns:v="urn:schemas-microsoft-com:vml" Requires="v">
                <p:oleObj name="Vergelijking" r:id="rId8" imgW="1409400" imgH="1346040" progId="Equation.3">
                  <p:embed/>
                </p:oleObj>
              </mc:Choice>
              <mc:Fallback>
                <p:oleObj name="Vergelijking" r:id="rId8" imgW="1409400" imgH="1346040" progId="Equation.3">
                  <p:embed/>
                  <p:pic>
                    <p:nvPicPr>
                      <p:cNvPr id="9" name="Object 7">
                        <a:extLst>
                          <a:ext uri="{FF2B5EF4-FFF2-40B4-BE49-F238E27FC236}">
                            <a16:creationId xmlns:a16="http://schemas.microsoft.com/office/drawing/2014/main" id="{4BEEA4E0-9008-F155-735C-A48E996ECC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2003" y="4768427"/>
                        <a:ext cx="3998525" cy="38179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8">
            <a:extLst>
              <a:ext uri="{FF2B5EF4-FFF2-40B4-BE49-F238E27FC236}">
                <a16:creationId xmlns:a16="http://schemas.microsoft.com/office/drawing/2014/main" id="{D0063256-AE0A-EE84-2E43-6EA65A0FB047}"/>
              </a:ext>
            </a:extLst>
          </p:cNvPr>
          <p:cNvGraphicFramePr>
            <a:graphicFrameLocks noChangeAspect="1"/>
          </p:cNvGraphicFramePr>
          <p:nvPr/>
        </p:nvGraphicFramePr>
        <p:xfrm>
          <a:off x="9258838" y="4768427"/>
          <a:ext cx="4073031" cy="4393636"/>
        </p:xfrm>
        <a:graphic>
          <a:graphicData uri="http://schemas.openxmlformats.org/presentationml/2006/ole">
            <mc:AlternateContent xmlns:mc="http://schemas.openxmlformats.org/markup-compatibility/2006">
              <mc:Choice xmlns:v="urn:schemas-microsoft-com:vml" Requires="v">
                <p:oleObj name="Vergelijking" r:id="rId10" imgW="1434960" imgH="1549080" progId="Equation.3">
                  <p:embed/>
                </p:oleObj>
              </mc:Choice>
              <mc:Fallback>
                <p:oleObj name="Vergelijking" r:id="rId10" imgW="1434960" imgH="1549080" progId="Equation.3">
                  <p:embed/>
                  <p:pic>
                    <p:nvPicPr>
                      <p:cNvPr id="10" name="Object 8">
                        <a:extLst>
                          <a:ext uri="{FF2B5EF4-FFF2-40B4-BE49-F238E27FC236}">
                            <a16:creationId xmlns:a16="http://schemas.microsoft.com/office/drawing/2014/main" id="{D0063256-AE0A-EE84-2E43-6EA65A0FB0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8838" y="4768427"/>
                        <a:ext cx="4073031" cy="4393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32">
            <a:extLst>
              <a:ext uri="{FF2B5EF4-FFF2-40B4-BE49-F238E27FC236}">
                <a16:creationId xmlns:a16="http://schemas.microsoft.com/office/drawing/2014/main" id="{816A1757-F9FC-03DE-7349-08CB6483F99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76548" y="6210301"/>
            <a:ext cx="2472452"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14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344D0A-00FE-4A53-8214-5083F26960DB}"/>
              </a:ext>
            </a:extLst>
          </p:cNvPr>
          <p:cNvSpPr>
            <a:spLocks noGrp="1"/>
          </p:cNvSpPr>
          <p:nvPr>
            <p:ph type="title"/>
          </p:nvPr>
        </p:nvSpPr>
        <p:spPr/>
        <p:txBody>
          <a:bodyPr/>
          <a:lstStyle/>
          <a:p>
            <a:r>
              <a:rPr lang="nl-BE" dirty="0" err="1"/>
              <a:t>Inferentiële</a:t>
            </a:r>
            <a:r>
              <a:rPr lang="nl-BE" dirty="0"/>
              <a:t> statistiek: belang van de normale verdeling</a:t>
            </a:r>
          </a:p>
        </p:txBody>
      </p:sp>
      <p:sp>
        <p:nvSpPr>
          <p:cNvPr id="3" name="Tijdelijke aanduiding voor inhoud 2">
            <a:extLst>
              <a:ext uri="{FF2B5EF4-FFF2-40B4-BE49-F238E27FC236}">
                <a16:creationId xmlns:a16="http://schemas.microsoft.com/office/drawing/2014/main" id="{377E283D-E672-40FD-B50F-316CF98C920A}"/>
              </a:ext>
            </a:extLst>
          </p:cNvPr>
          <p:cNvSpPr>
            <a:spLocks noGrp="1"/>
          </p:cNvSpPr>
          <p:nvPr>
            <p:ph idx="1"/>
          </p:nvPr>
        </p:nvSpPr>
        <p:spPr/>
        <p:txBody>
          <a:bodyPr/>
          <a:lstStyle/>
          <a:p>
            <a:pPr marL="86400" indent="0">
              <a:buNone/>
            </a:pPr>
            <a:r>
              <a:rPr lang="nl-BE" dirty="0"/>
              <a:t>Kennis over </a:t>
            </a:r>
            <a:r>
              <a:rPr lang="nl-BE" b="1" dirty="0"/>
              <a:t>standaardnormale </a:t>
            </a:r>
            <a:r>
              <a:rPr lang="nl-BE" dirty="0"/>
              <a:t>dichtheidskromme</a:t>
            </a:r>
            <a:r>
              <a:rPr lang="nl-BE" b="1" dirty="0"/>
              <a:t> </a:t>
            </a:r>
            <a:br>
              <a:rPr lang="nl-BE" b="1" dirty="0"/>
            </a:br>
            <a:r>
              <a:rPr lang="nl-BE" dirty="0"/>
              <a:t>= genoeg voor uitspraken over eender welke normaal verdeelde variabele</a:t>
            </a:r>
          </a:p>
          <a:p>
            <a:pPr marL="86400" indent="0">
              <a:buNone/>
            </a:pPr>
            <a:endParaRPr lang="nl-BE" dirty="0"/>
          </a:p>
          <a:p>
            <a:pPr marL="86400" indent="0">
              <a:buNone/>
            </a:pPr>
            <a:r>
              <a:rPr lang="nl-BE" dirty="0"/>
              <a:t>Tabel met proportie voor elke mogelijke </a:t>
            </a:r>
            <a:r>
              <a:rPr lang="nl-BE" dirty="0" err="1"/>
              <a:t>z</a:t>
            </a:r>
            <a:r>
              <a:rPr lang="nl-BE" dirty="0"/>
              <a:t> (zie Appendix 1):</a:t>
            </a:r>
          </a:p>
          <a:p>
            <a:endParaRPr lang="nl-BE" dirty="0"/>
          </a:p>
        </p:txBody>
      </p:sp>
      <p:sp>
        <p:nvSpPr>
          <p:cNvPr id="4" name="Tijdelijke aanduiding voor dianummer 3">
            <a:extLst>
              <a:ext uri="{FF2B5EF4-FFF2-40B4-BE49-F238E27FC236}">
                <a16:creationId xmlns:a16="http://schemas.microsoft.com/office/drawing/2014/main" id="{99DFD28D-6C7D-42D7-9737-73C678FE7008}"/>
              </a:ext>
            </a:extLst>
          </p:cNvPr>
          <p:cNvSpPr>
            <a:spLocks noGrp="1"/>
          </p:cNvSpPr>
          <p:nvPr>
            <p:ph type="sldNum" sz="quarter" idx="12"/>
          </p:nvPr>
        </p:nvSpPr>
        <p:spPr/>
        <p:txBody>
          <a:bodyPr/>
          <a:lstStyle/>
          <a:p>
            <a:fld id="{7AE184E0-0BD4-4705-A12B-9B71DDE63301}" type="slidenum">
              <a:rPr lang="en-GB" noProof="0" smtClean="0"/>
              <a:t>23</a:t>
            </a:fld>
            <a:endParaRPr lang="en-GB" noProof="0" dirty="0"/>
          </a:p>
        </p:txBody>
      </p:sp>
      <p:sp>
        <p:nvSpPr>
          <p:cNvPr id="6" name="Tijdelijke aanduiding voor inhoud 5">
            <a:extLst>
              <a:ext uri="{FF2B5EF4-FFF2-40B4-BE49-F238E27FC236}">
                <a16:creationId xmlns:a16="http://schemas.microsoft.com/office/drawing/2014/main" id="{7FF69264-2E57-478E-87D6-361ADF36426B}"/>
              </a:ext>
            </a:extLst>
          </p:cNvPr>
          <p:cNvSpPr>
            <a:spLocks noGrp="1"/>
          </p:cNvSpPr>
          <p:nvPr>
            <p:ph idx="13"/>
          </p:nvPr>
        </p:nvSpPr>
        <p:spPr/>
        <p:txBody>
          <a:bodyPr/>
          <a:lstStyle/>
          <a:p>
            <a:endParaRPr lang="nl-BE" dirty="0"/>
          </a:p>
        </p:txBody>
      </p:sp>
      <p:pic>
        <p:nvPicPr>
          <p:cNvPr id="7" name="Afbeelding 6">
            <a:extLst>
              <a:ext uri="{FF2B5EF4-FFF2-40B4-BE49-F238E27FC236}">
                <a16:creationId xmlns:a16="http://schemas.microsoft.com/office/drawing/2014/main" id="{BED917EB-18F4-45BC-A198-2DD4DCBE93E9}"/>
              </a:ext>
            </a:extLst>
          </p:cNvPr>
          <p:cNvPicPr>
            <a:picLocks noChangeAspect="1"/>
          </p:cNvPicPr>
          <p:nvPr/>
        </p:nvPicPr>
        <p:blipFill rotWithShape="1">
          <a:blip r:embed="rId3"/>
          <a:srcRect l="9503" t="13880" r="8742"/>
          <a:stretch/>
        </p:blipFill>
        <p:spPr>
          <a:xfrm>
            <a:off x="801202" y="4103605"/>
            <a:ext cx="8582045" cy="4193728"/>
          </a:xfrm>
          <a:prstGeom prst="rect">
            <a:avLst/>
          </a:prstGeom>
        </p:spPr>
      </p:pic>
      <p:pic>
        <p:nvPicPr>
          <p:cNvPr id="9" name="Afbeelding 8">
            <a:extLst>
              <a:ext uri="{FF2B5EF4-FFF2-40B4-BE49-F238E27FC236}">
                <a16:creationId xmlns:a16="http://schemas.microsoft.com/office/drawing/2014/main" id="{C3A69138-3196-459F-8211-B679DA3F13C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01" b="97426" l="9922" r="89967">
                        <a14:foregroundMark x1="64994" y1="75644" x2="64994" y2="75644"/>
                        <a14:foregroundMark x1="66667" y1="71287" x2="66667" y2="71287"/>
                        <a14:foregroundMark x1="72129" y1="81782" x2="64548" y2="66337"/>
                        <a14:foregroundMark x1="81271" y1="87723" x2="81271" y2="87723"/>
                        <a14:foregroundMark x1="80713" y1="86931" x2="80713" y2="86931"/>
                        <a14:foregroundMark x1="52174" y1="92673" x2="52174" y2="92673"/>
                        <a14:foregroundMark x1="66667" y1="97426" x2="50390" y2="90891"/>
                        <a14:foregroundMark x1="50390" y1="90891" x2="57414" y2="90495"/>
                        <a14:foregroundMark x1="52731" y1="90099" x2="53958" y2="89505"/>
                        <a14:foregroundMark x1="64548" y1="94851" x2="48495" y2="94653"/>
                        <a14:foregroundMark x1="48495" y1="94653" x2="58528" y2="90099"/>
                        <a14:foregroundMark x1="64994" y1="94059" x2="61538" y2="89109"/>
                        <a14:foregroundMark x1="52954" y1="96634" x2="49498" y2="88713"/>
                        <a14:foregroundMark x1="68450" y1="70891" x2="68450" y2="70891"/>
                        <a14:foregroundMark x1="71349" y1="77822" x2="71349" y2="77822"/>
                        <a14:foregroundMark x1="71349" y1="77822" x2="71349" y2="77822"/>
                        <a14:foregroundMark x1="65998" y1="61980" x2="72129" y2="79208"/>
                        <a14:foregroundMark x1="63545" y1="57624" x2="69900" y2="78614"/>
                        <a14:foregroundMark x1="65440" y1="76040" x2="64437" y2="81386"/>
                        <a14:foregroundMark x1="64994" y1="51683" x2="64994" y2="51683"/>
                        <a14:foregroundMark x1="63991" y1="51485" x2="63991" y2="51485"/>
                        <a14:foregroundMark x1="80713" y1="86931" x2="80713" y2="86931"/>
                        <a14:foregroundMark x1="67336" y1="60792" x2="67336" y2="60792"/>
                        <a14:foregroundMark x1="64994" y1="51881" x2="66890" y2="59208"/>
                      </a14:backgroundRemoval>
                    </a14:imgEffect>
                  </a14:imgLayer>
                </a14:imgProps>
              </a:ext>
            </a:extLst>
          </a:blip>
          <a:stretch>
            <a:fillRect/>
          </a:stretch>
        </p:blipFill>
        <p:spPr>
          <a:xfrm>
            <a:off x="9457666" y="4398823"/>
            <a:ext cx="7605340" cy="4281714"/>
          </a:xfrm>
          <a:prstGeom prst="rect">
            <a:avLst/>
          </a:prstGeom>
        </p:spPr>
      </p:pic>
    </p:spTree>
    <p:extLst>
      <p:ext uri="{BB962C8B-B14F-4D97-AF65-F5344CB8AC3E}">
        <p14:creationId xmlns:p14="http://schemas.microsoft.com/office/powerpoint/2010/main" val="4021735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77E283D-E672-40FD-B50F-316CF98C920A}"/>
                  </a:ext>
                </a:extLst>
              </p:cNvPr>
              <p:cNvSpPr>
                <a:spLocks noGrp="1"/>
              </p:cNvSpPr>
              <p:nvPr>
                <p:ph idx="1"/>
              </p:nvPr>
            </p:nvSpPr>
            <p:spPr/>
            <p:txBody>
              <a:bodyPr/>
              <a:lstStyle/>
              <a:p>
                <a:pPr marL="86400" indent="0">
                  <a:buNone/>
                </a:pPr>
                <a:r>
                  <a:rPr lang="nl-BE" dirty="0"/>
                  <a:t>Bv. Hoeveel % van de respondenten links van 94 kg en hoeveel % rechts?</a:t>
                </a:r>
              </a:p>
              <a:p>
                <a:r>
                  <a:rPr lang="nl-BE" dirty="0"/>
                  <a:t>Zelf berekenen </a:t>
                </a:r>
                <a:r>
                  <a:rPr lang="nl-BE" b="1" dirty="0"/>
                  <a:t>via standaardnormale verdeling!</a:t>
                </a:r>
              </a:p>
              <a:p>
                <a:endParaRPr lang="nl-BE" i="1" dirty="0">
                  <a:solidFill>
                    <a:srgbClr val="002060"/>
                  </a:solidFill>
                  <a:latin typeface="Cambria Math" panose="02040503050406030204" pitchFamily="18" charset="0"/>
                </a:endParaRPr>
              </a:p>
              <a:p>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oMath>
                </a14:m>
                <a:r>
                  <a:rPr lang="nl-BE" baseline="-25000" dirty="0"/>
                  <a:t>gewicht</a:t>
                </a:r>
                <a:r>
                  <a:rPr lang="nl-BE" dirty="0"/>
                  <a:t> = 80 en 𝑠</a:t>
                </a:r>
                <a:r>
                  <a:rPr lang="nl-BE" baseline="-25000" dirty="0"/>
                  <a:t>gewicht</a:t>
                </a:r>
                <a:r>
                  <a:rPr lang="nl-BE" dirty="0"/>
                  <a:t> = 10</a:t>
                </a:r>
              </a:p>
              <a:p>
                <a:endParaRPr lang="nl-BE" dirty="0"/>
              </a:p>
              <a:p>
                <a:endParaRPr lang="nl-BE" dirty="0"/>
              </a:p>
              <a:p>
                <a:endParaRPr lang="nl-BE" dirty="0"/>
              </a:p>
              <a:p>
                <a:endParaRPr lang="nl-BE" dirty="0"/>
              </a:p>
              <a:p>
                <a:r>
                  <a:rPr lang="nl-BE" dirty="0"/>
                  <a:t>Kijken in de tabel van de standaardnormale verdeling (</a:t>
                </a:r>
                <a:r>
                  <a:rPr lang="nl-BE" dirty="0" err="1"/>
                  <a:t>z</a:t>
                </a:r>
                <a:r>
                  <a:rPr lang="nl-BE" dirty="0"/>
                  <a:t>-tabel):</a:t>
                </a:r>
              </a:p>
              <a:p>
                <a:pPr lvl="1"/>
                <a:r>
                  <a:rPr lang="nl-BE" sz="2400" dirty="0"/>
                  <a:t>z = 1.40:  91.92 % weegt minder dan 94 kg; </a:t>
                </a:r>
              </a:p>
              <a:p>
                <a:pPr marL="2520000" lvl="4" indent="0">
                  <a:buNone/>
                </a:pPr>
                <a:r>
                  <a:rPr lang="nl-BE" sz="2400" dirty="0"/>
                  <a:t>    8.08 % (100 – 91.92) weegt meer dan 94 kg</a:t>
                </a:r>
                <a:endParaRPr lang="nl-BE" b="1" dirty="0"/>
              </a:p>
            </p:txBody>
          </p:sp>
        </mc:Choice>
        <mc:Fallback xmlns="">
          <p:sp>
            <p:nvSpPr>
              <p:cNvPr id="3" name="Tijdelijke aanduiding voor inhoud 2">
                <a:extLst>
                  <a:ext uri="{FF2B5EF4-FFF2-40B4-BE49-F238E27FC236}">
                    <a16:creationId xmlns:a16="http://schemas.microsoft.com/office/drawing/2014/main" id="{377E283D-E672-40FD-B50F-316CF98C920A}"/>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BE">
                    <a:noFill/>
                  </a:rPr>
                  <a:t> </a:t>
                </a:r>
              </a:p>
            </p:txBody>
          </p:sp>
        </mc:Fallback>
      </mc:AlternateContent>
      <p:pic>
        <p:nvPicPr>
          <p:cNvPr id="5" name="Afbeelding 4">
            <a:extLst>
              <a:ext uri="{FF2B5EF4-FFF2-40B4-BE49-F238E27FC236}">
                <a16:creationId xmlns:a16="http://schemas.microsoft.com/office/drawing/2014/main" id="{5C41C390-6467-4475-95D5-553A225FED4E}"/>
              </a:ext>
            </a:extLst>
          </p:cNvPr>
          <p:cNvPicPr>
            <a:picLocks noChangeAspect="1"/>
          </p:cNvPicPr>
          <p:nvPr/>
        </p:nvPicPr>
        <p:blipFill>
          <a:blip r:embed="rId4"/>
          <a:stretch>
            <a:fillRect/>
          </a:stretch>
        </p:blipFill>
        <p:spPr>
          <a:xfrm>
            <a:off x="5920740" y="4371963"/>
            <a:ext cx="5222695" cy="1009673"/>
          </a:xfrm>
          <a:prstGeom prst="rect">
            <a:avLst/>
          </a:prstGeom>
        </p:spPr>
      </p:pic>
      <p:sp>
        <p:nvSpPr>
          <p:cNvPr id="2" name="Titel 1">
            <a:extLst>
              <a:ext uri="{FF2B5EF4-FFF2-40B4-BE49-F238E27FC236}">
                <a16:creationId xmlns:a16="http://schemas.microsoft.com/office/drawing/2014/main" id="{E1344D0A-00FE-4A53-8214-5083F26960DB}"/>
              </a:ext>
            </a:extLst>
          </p:cNvPr>
          <p:cNvSpPr>
            <a:spLocks noGrp="1"/>
          </p:cNvSpPr>
          <p:nvPr>
            <p:ph type="title"/>
          </p:nvPr>
        </p:nvSpPr>
        <p:spPr/>
        <p:txBody>
          <a:bodyPr>
            <a:normAutofit/>
          </a:bodyPr>
          <a:lstStyle/>
          <a:p>
            <a:r>
              <a:rPr lang="nl-BE" dirty="0" err="1"/>
              <a:t>Inferentiële</a:t>
            </a:r>
            <a:r>
              <a:rPr lang="nl-BE" dirty="0"/>
              <a:t> statistiek: belang van de normale verdeling</a:t>
            </a:r>
          </a:p>
        </p:txBody>
      </p:sp>
      <p:sp>
        <p:nvSpPr>
          <p:cNvPr id="4" name="Tijdelijke aanduiding voor dianummer 3">
            <a:extLst>
              <a:ext uri="{FF2B5EF4-FFF2-40B4-BE49-F238E27FC236}">
                <a16:creationId xmlns:a16="http://schemas.microsoft.com/office/drawing/2014/main" id="{99DFD28D-6C7D-42D7-9737-73C678FE7008}"/>
              </a:ext>
            </a:extLst>
          </p:cNvPr>
          <p:cNvSpPr>
            <a:spLocks noGrp="1"/>
          </p:cNvSpPr>
          <p:nvPr>
            <p:ph type="sldNum" sz="quarter" idx="12"/>
          </p:nvPr>
        </p:nvSpPr>
        <p:spPr/>
        <p:txBody>
          <a:bodyPr/>
          <a:lstStyle/>
          <a:p>
            <a:fld id="{7AE184E0-0BD4-4705-A12B-9B71DDE63301}" type="slidenum">
              <a:rPr lang="en-GB" noProof="0" smtClean="0"/>
              <a:t>24</a:t>
            </a:fld>
            <a:endParaRPr lang="en-GB" noProof="0" dirty="0"/>
          </a:p>
        </p:txBody>
      </p:sp>
      <p:pic>
        <p:nvPicPr>
          <p:cNvPr id="11" name="Afbeelding 10">
            <a:extLst>
              <a:ext uri="{FF2B5EF4-FFF2-40B4-BE49-F238E27FC236}">
                <a16:creationId xmlns:a16="http://schemas.microsoft.com/office/drawing/2014/main" id="{15F28C4A-8505-4FF1-A929-5A1E1F7BB390}"/>
              </a:ext>
            </a:extLst>
          </p:cNvPr>
          <p:cNvPicPr>
            <a:picLocks noChangeAspect="1"/>
          </p:cNvPicPr>
          <p:nvPr/>
        </p:nvPicPr>
        <p:blipFill>
          <a:blip r:embed="rId5"/>
          <a:stretch>
            <a:fillRect/>
          </a:stretch>
        </p:blipFill>
        <p:spPr>
          <a:xfrm>
            <a:off x="12759555" y="3737149"/>
            <a:ext cx="4122675" cy="5748518"/>
          </a:xfrm>
          <a:prstGeom prst="rect">
            <a:avLst/>
          </a:prstGeom>
        </p:spPr>
      </p:pic>
      <p:pic>
        <p:nvPicPr>
          <p:cNvPr id="12" name="Afbeelding 11">
            <a:extLst>
              <a:ext uri="{FF2B5EF4-FFF2-40B4-BE49-F238E27FC236}">
                <a16:creationId xmlns:a16="http://schemas.microsoft.com/office/drawing/2014/main" id="{D33D0A72-0088-4D9B-A5CC-4C53D6EFB9D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01" b="97426" l="9922" r="89967">
                        <a14:foregroundMark x1="64994" y1="75644" x2="64994" y2="75644"/>
                        <a14:foregroundMark x1="66667" y1="71287" x2="66667" y2="71287"/>
                        <a14:foregroundMark x1="72129" y1="81782" x2="64548" y2="66337"/>
                        <a14:foregroundMark x1="81271" y1="87723" x2="81271" y2="87723"/>
                        <a14:foregroundMark x1="80713" y1="86931" x2="80713" y2="86931"/>
                        <a14:foregroundMark x1="52174" y1="92673" x2="52174" y2="92673"/>
                        <a14:foregroundMark x1="66667" y1="97426" x2="50390" y2="90891"/>
                        <a14:foregroundMark x1="50390" y1="90891" x2="57414" y2="90495"/>
                        <a14:foregroundMark x1="52731" y1="90099" x2="53958" y2="89505"/>
                        <a14:foregroundMark x1="64548" y1="94851" x2="48495" y2="94653"/>
                        <a14:foregroundMark x1="48495" y1="94653" x2="58528" y2="90099"/>
                        <a14:foregroundMark x1="64994" y1="94059" x2="61538" y2="89109"/>
                        <a14:foregroundMark x1="52954" y1="96634" x2="49498" y2="88713"/>
                        <a14:foregroundMark x1="68450" y1="70891" x2="68450" y2="70891"/>
                        <a14:foregroundMark x1="71349" y1="77822" x2="71349" y2="77822"/>
                        <a14:foregroundMark x1="71349" y1="77822" x2="71349" y2="77822"/>
                        <a14:foregroundMark x1="65998" y1="61980" x2="72129" y2="79208"/>
                        <a14:foregroundMark x1="63545" y1="57624" x2="69900" y2="78614"/>
                        <a14:foregroundMark x1="65440" y1="76040" x2="64437" y2="81386"/>
                        <a14:foregroundMark x1="64994" y1="51683" x2="64994" y2="51683"/>
                        <a14:foregroundMark x1="63991" y1="51485" x2="63991" y2="51485"/>
                        <a14:foregroundMark x1="80713" y1="86931" x2="80713" y2="86931"/>
                        <a14:foregroundMark x1="67336" y1="60792" x2="67336" y2="60792"/>
                        <a14:foregroundMark x1="64994" y1="51881" x2="66890" y2="59208"/>
                      </a14:backgroundRemoval>
                    </a14:imgEffect>
                  </a14:imgLayer>
                </a14:imgProps>
              </a:ext>
            </a:extLst>
          </a:blip>
          <a:stretch>
            <a:fillRect/>
          </a:stretch>
        </p:blipFill>
        <p:spPr>
          <a:xfrm>
            <a:off x="13873190" y="1571617"/>
            <a:ext cx="3312520" cy="1864908"/>
          </a:xfrm>
          <a:prstGeom prst="rect">
            <a:avLst/>
          </a:prstGeom>
        </p:spPr>
      </p:pic>
      <p:sp>
        <p:nvSpPr>
          <p:cNvPr id="7" name="Content Placeholder 6">
            <a:extLst>
              <a:ext uri="{FF2B5EF4-FFF2-40B4-BE49-F238E27FC236}">
                <a16:creationId xmlns:a16="http://schemas.microsoft.com/office/drawing/2014/main" id="{BB714498-CC34-4A4C-B8D2-2A8DDE0C517E}"/>
              </a:ext>
            </a:extLst>
          </p:cNvPr>
          <p:cNvSpPr>
            <a:spLocks noGrp="1"/>
          </p:cNvSpPr>
          <p:nvPr>
            <p:ph idx="13"/>
          </p:nvPr>
        </p:nvSpPr>
        <p:spPr/>
        <p:txBody>
          <a:bodyPr/>
          <a:lstStyle/>
          <a:p>
            <a:endParaRPr lang="nl-BE"/>
          </a:p>
        </p:txBody>
      </p:sp>
      <p:cxnSp>
        <p:nvCxnSpPr>
          <p:cNvPr id="8" name="Straight Connector 7">
            <a:extLst>
              <a:ext uri="{FF2B5EF4-FFF2-40B4-BE49-F238E27FC236}">
                <a16:creationId xmlns:a16="http://schemas.microsoft.com/office/drawing/2014/main" id="{17D125AB-4CCF-40FF-A349-4149A4D444C5}"/>
              </a:ext>
            </a:extLst>
          </p:cNvPr>
          <p:cNvCxnSpPr/>
          <p:nvPr/>
        </p:nvCxnSpPr>
        <p:spPr>
          <a:xfrm>
            <a:off x="14390370" y="6926580"/>
            <a:ext cx="845820" cy="0"/>
          </a:xfrm>
          <a:prstGeom prst="line">
            <a:avLst/>
          </a:prstGeom>
          <a:ln w="317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794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344D0A-00FE-4A53-8214-5083F26960DB}"/>
              </a:ext>
            </a:extLst>
          </p:cNvPr>
          <p:cNvSpPr>
            <a:spLocks noGrp="1"/>
          </p:cNvSpPr>
          <p:nvPr>
            <p:ph type="title"/>
          </p:nvPr>
        </p:nvSpPr>
        <p:spPr/>
        <p:txBody>
          <a:bodyPr>
            <a:normAutofit/>
          </a:bodyPr>
          <a:lstStyle/>
          <a:p>
            <a:r>
              <a:rPr lang="nl-BE" dirty="0" err="1"/>
              <a:t>Inferentiële</a:t>
            </a:r>
            <a:r>
              <a:rPr lang="nl-BE" dirty="0"/>
              <a:t> statistiek: belang van de normale verdeling</a:t>
            </a:r>
          </a:p>
        </p:txBody>
      </p:sp>
      <p:sp>
        <p:nvSpPr>
          <p:cNvPr id="3" name="Tijdelijke aanduiding voor inhoud 2">
            <a:extLst>
              <a:ext uri="{FF2B5EF4-FFF2-40B4-BE49-F238E27FC236}">
                <a16:creationId xmlns:a16="http://schemas.microsoft.com/office/drawing/2014/main" id="{377E283D-E672-40FD-B50F-316CF98C920A}"/>
              </a:ext>
            </a:extLst>
          </p:cNvPr>
          <p:cNvSpPr>
            <a:spLocks noGrp="1"/>
          </p:cNvSpPr>
          <p:nvPr>
            <p:ph idx="1"/>
          </p:nvPr>
        </p:nvSpPr>
        <p:spPr/>
        <p:txBody>
          <a:bodyPr/>
          <a:lstStyle/>
          <a:p>
            <a:pPr marL="86400" indent="0">
              <a:buNone/>
            </a:pPr>
            <a:r>
              <a:rPr lang="nl-BE" dirty="0"/>
              <a:t>Kennis van de verdelingsvorm = vereiste om inferenties te kunnen maken</a:t>
            </a:r>
          </a:p>
          <a:p>
            <a:r>
              <a:rPr lang="nl-BE" dirty="0"/>
              <a:t>Andere gekende verdelingen naast de normale verdeling:</a:t>
            </a:r>
          </a:p>
        </p:txBody>
      </p:sp>
      <p:sp>
        <p:nvSpPr>
          <p:cNvPr id="4" name="Tijdelijke aanduiding voor dianummer 3">
            <a:extLst>
              <a:ext uri="{FF2B5EF4-FFF2-40B4-BE49-F238E27FC236}">
                <a16:creationId xmlns:a16="http://schemas.microsoft.com/office/drawing/2014/main" id="{99DFD28D-6C7D-42D7-9737-73C678FE7008}"/>
              </a:ext>
            </a:extLst>
          </p:cNvPr>
          <p:cNvSpPr>
            <a:spLocks noGrp="1"/>
          </p:cNvSpPr>
          <p:nvPr>
            <p:ph type="sldNum" sz="quarter" idx="12"/>
          </p:nvPr>
        </p:nvSpPr>
        <p:spPr/>
        <p:txBody>
          <a:bodyPr/>
          <a:lstStyle/>
          <a:p>
            <a:fld id="{7AE184E0-0BD4-4705-A12B-9B71DDE63301}" type="slidenum">
              <a:rPr lang="en-GB" noProof="0" smtClean="0"/>
              <a:t>25</a:t>
            </a:fld>
            <a:endParaRPr lang="en-GB" noProof="0" dirty="0"/>
          </a:p>
        </p:txBody>
      </p:sp>
      <p:pic>
        <p:nvPicPr>
          <p:cNvPr id="10" name="Tijdelijke aanduiding voor inhoud 9">
            <a:extLst>
              <a:ext uri="{FF2B5EF4-FFF2-40B4-BE49-F238E27FC236}">
                <a16:creationId xmlns:a16="http://schemas.microsoft.com/office/drawing/2014/main" id="{147D2552-9185-414C-9D72-8827B835B3D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327069" y="4260690"/>
            <a:ext cx="16514022" cy="2240317"/>
          </a:xfrm>
        </p:spPr>
      </p:pic>
    </p:spTree>
    <p:extLst>
      <p:ext uri="{BB962C8B-B14F-4D97-AF65-F5344CB8AC3E}">
        <p14:creationId xmlns:p14="http://schemas.microsoft.com/office/powerpoint/2010/main" val="1866286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692774"/>
            <a:ext cx="16858641" cy="7937327"/>
          </a:xfrm>
          <a:solidFill>
            <a:schemeClr val="bg1"/>
          </a:solidFill>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dirty="0" err="1"/>
              <a:t>Inferentiële</a:t>
            </a:r>
            <a:r>
              <a:rPr lang="nl-BE" dirty="0"/>
              <a:t> of inductieve statistiek (p.49-73)</a:t>
            </a:r>
          </a:p>
          <a:p>
            <a:pPr lvl="2"/>
            <a:r>
              <a:rPr lang="nl-BE" dirty="0">
                <a:solidFill>
                  <a:srgbClr val="5D9CC7"/>
                </a:solidFill>
              </a:rPr>
              <a:t>Representativiteit van de steekproef</a:t>
            </a:r>
          </a:p>
          <a:p>
            <a:pPr lvl="2"/>
            <a:r>
              <a:rPr lang="nl-BE" dirty="0">
                <a:solidFill>
                  <a:srgbClr val="5D9CC7"/>
                </a:solidFill>
              </a:rPr>
              <a:t>Het belang van de normale verdeling</a:t>
            </a:r>
          </a:p>
          <a:p>
            <a:pPr lvl="2"/>
            <a:r>
              <a:rPr lang="nl-BE" b="1" dirty="0">
                <a:solidFill>
                  <a:srgbClr val="C00000"/>
                </a:solidFill>
              </a:rPr>
              <a:t>Steekproevenverdeling en de CLS</a:t>
            </a:r>
          </a:p>
          <a:p>
            <a:pPr lvl="2"/>
            <a:r>
              <a:rPr lang="nl-BE" dirty="0">
                <a:solidFill>
                  <a:srgbClr val="5D9CC7"/>
                </a:solidFill>
              </a:rPr>
              <a:t>Puntschatting en intervalschatting van populatieparameters</a:t>
            </a:r>
          </a:p>
          <a:p>
            <a:pPr lvl="2"/>
            <a:r>
              <a:rPr lang="nl-BE" dirty="0">
                <a:solidFill>
                  <a:srgbClr val="5D9CC7"/>
                </a:solidFill>
              </a:rPr>
              <a:t>Statistische hypothesetoetsing</a:t>
            </a:r>
          </a:p>
          <a:p>
            <a:pPr lvl="2"/>
            <a:r>
              <a:rPr lang="nl-BE" dirty="0">
                <a:solidFill>
                  <a:srgbClr val="5D9CC7"/>
                </a:solidFill>
              </a:rPr>
              <a:t>Effectgrootte</a:t>
            </a:r>
          </a:p>
          <a:p>
            <a:pPr lvl="2"/>
            <a:r>
              <a:rPr lang="nl-BE" dirty="0">
                <a:solidFill>
                  <a:srgbClr val="5D9CC7"/>
                </a:solidFill>
              </a:rPr>
              <a:t>Oefeningen</a:t>
            </a:r>
          </a:p>
          <a:p>
            <a:endParaRPr lang="nl-BE" dirty="0">
              <a:solidFill>
                <a:srgbClr val="5D9CC7"/>
              </a:solidFill>
            </a:endParaRP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26</a:t>
            </a:fld>
            <a:endParaRPr lang="en-GB" noProof="0" dirty="0"/>
          </a:p>
        </p:txBody>
      </p:sp>
    </p:spTree>
    <p:extLst>
      <p:ext uri="{BB962C8B-B14F-4D97-AF65-F5344CB8AC3E}">
        <p14:creationId xmlns:p14="http://schemas.microsoft.com/office/powerpoint/2010/main" val="3132990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A6F8A-8824-45B7-9583-70F07D4D48D0}"/>
              </a:ext>
            </a:extLst>
          </p:cNvPr>
          <p:cNvSpPr>
            <a:spLocks noGrp="1"/>
          </p:cNvSpPr>
          <p:nvPr>
            <p:ph type="title"/>
          </p:nvPr>
        </p:nvSpPr>
        <p:spPr/>
        <p:txBody>
          <a:bodyPr/>
          <a:lstStyle/>
          <a:p>
            <a:r>
              <a:rPr lang="nl-BE" dirty="0"/>
              <a:t>Steekproevenverdeling</a:t>
            </a:r>
          </a:p>
        </p:txBody>
      </p:sp>
      <p:sp>
        <p:nvSpPr>
          <p:cNvPr id="3" name="Content Placeholder 2">
            <a:extLst>
              <a:ext uri="{FF2B5EF4-FFF2-40B4-BE49-F238E27FC236}">
                <a16:creationId xmlns:a16="http://schemas.microsoft.com/office/drawing/2014/main" id="{C9202FB8-32E6-4B31-B98D-57EFA6821517}"/>
              </a:ext>
            </a:extLst>
          </p:cNvPr>
          <p:cNvSpPr>
            <a:spLocks noGrp="1"/>
          </p:cNvSpPr>
          <p:nvPr>
            <p:ph idx="1"/>
          </p:nvPr>
        </p:nvSpPr>
        <p:spPr>
          <a:xfrm>
            <a:off x="225469" y="1816272"/>
            <a:ext cx="17113206" cy="7937327"/>
          </a:xfrm>
          <a:solidFill>
            <a:schemeClr val="bg1"/>
          </a:solidFill>
        </p:spPr>
        <p:txBody>
          <a:bodyPr>
            <a:normAutofit/>
          </a:bodyPr>
          <a:lstStyle/>
          <a:p>
            <a:r>
              <a:rPr lang="nl-BE" b="1" dirty="0"/>
              <a:t>Steekproeffout</a:t>
            </a:r>
            <a:r>
              <a:rPr lang="nl-BE" dirty="0"/>
              <a:t>: </a:t>
            </a:r>
          </a:p>
          <a:p>
            <a:pPr lvl="1"/>
            <a:r>
              <a:rPr lang="nl-BE" dirty="0"/>
              <a:t>Aangezien een steekproef slechts een deel is van de populatie, kunnen de waarden van grootheden in de steekproef afwijken van de waarden van de populatieparameter</a:t>
            </a:r>
          </a:p>
          <a:p>
            <a:pPr lvl="1"/>
            <a:endParaRPr lang="nl-BE" sz="1900" dirty="0"/>
          </a:p>
          <a:p>
            <a:pPr lvl="1"/>
            <a:r>
              <a:rPr lang="nl-NL" altLang="en-US" dirty="0"/>
              <a:t>Het </a:t>
            </a:r>
            <a:r>
              <a:rPr lang="nl-NL" altLang="en-US" b="1" dirty="0"/>
              <a:t>verschil</a:t>
            </a:r>
            <a:r>
              <a:rPr lang="nl-NL" altLang="en-US" dirty="0"/>
              <a:t> tussen de </a:t>
            </a:r>
            <a:r>
              <a:rPr lang="nl-NL" altLang="en-US" b="1" dirty="0"/>
              <a:t>steekproefuitkomst</a:t>
            </a:r>
            <a:r>
              <a:rPr lang="nl-NL" altLang="en-US" dirty="0"/>
              <a:t> en de werkelijke </a:t>
            </a:r>
            <a:r>
              <a:rPr lang="nl-NL" altLang="en-US" b="1" dirty="0"/>
              <a:t>populatiewaarde</a:t>
            </a:r>
            <a:r>
              <a:rPr lang="nl-NL" altLang="en-US" dirty="0"/>
              <a:t> vanwege het feit dat er een steekproef is getrokken</a:t>
            </a:r>
          </a:p>
          <a:p>
            <a:pPr lvl="2"/>
            <a:r>
              <a:rPr lang="nl-NL" altLang="nl-BE" i="1" dirty="0"/>
              <a:t>Bv. als je twee steekproeven trekt zal je wellicht twee verschillende gemiddelden krijgen</a:t>
            </a:r>
          </a:p>
          <a:p>
            <a:pPr lvl="2"/>
            <a:endParaRPr lang="nl-NL" altLang="nl-BE" sz="1800" dirty="0"/>
          </a:p>
          <a:p>
            <a:pPr lvl="1"/>
            <a:r>
              <a:rPr lang="nl-NL" altLang="nl-BE" dirty="0"/>
              <a:t>Naarmate n groter is, benadert het gemiddelde van de steekproef dit van de populatie en is de fout kleiner</a:t>
            </a:r>
            <a:endParaRPr lang="nl-BE" dirty="0"/>
          </a:p>
          <a:p>
            <a:pPr lvl="2"/>
            <a:r>
              <a:rPr lang="nl-BE" i="1" dirty="0"/>
              <a:t>Bv. muntstuk 2 keer, 5 keer of 100 keer omhoog gooien</a:t>
            </a:r>
          </a:p>
          <a:p>
            <a:pPr lvl="1"/>
            <a:endParaRPr lang="nl-BE" dirty="0"/>
          </a:p>
          <a:p>
            <a:endParaRPr lang="nl-BE" dirty="0"/>
          </a:p>
        </p:txBody>
      </p:sp>
      <p:sp>
        <p:nvSpPr>
          <p:cNvPr id="4" name="Slide Number Placeholder 3">
            <a:extLst>
              <a:ext uri="{FF2B5EF4-FFF2-40B4-BE49-F238E27FC236}">
                <a16:creationId xmlns:a16="http://schemas.microsoft.com/office/drawing/2014/main" id="{90A489FF-815D-4323-8B94-DF9B8FC2113E}"/>
              </a:ext>
            </a:extLst>
          </p:cNvPr>
          <p:cNvSpPr>
            <a:spLocks noGrp="1"/>
          </p:cNvSpPr>
          <p:nvPr>
            <p:ph type="sldNum" sz="quarter" idx="12"/>
          </p:nvPr>
        </p:nvSpPr>
        <p:spPr/>
        <p:txBody>
          <a:bodyPr/>
          <a:lstStyle/>
          <a:p>
            <a:fld id="{7AE184E0-0BD4-4705-A12B-9B71DDE63301}" type="slidenum">
              <a:rPr lang="en-GB" noProof="0" smtClean="0"/>
              <a:t>27</a:t>
            </a:fld>
            <a:endParaRPr lang="en-GB" noProof="0" dirty="0"/>
          </a:p>
        </p:txBody>
      </p:sp>
    </p:spTree>
    <p:extLst>
      <p:ext uri="{BB962C8B-B14F-4D97-AF65-F5344CB8AC3E}">
        <p14:creationId xmlns:p14="http://schemas.microsoft.com/office/powerpoint/2010/main" val="2590395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C9AC1E-7768-40D7-B6AC-A33F10FFBC24}"/>
              </a:ext>
            </a:extLst>
          </p:cNvPr>
          <p:cNvSpPr>
            <a:spLocks noGrp="1"/>
          </p:cNvSpPr>
          <p:nvPr>
            <p:ph type="title"/>
          </p:nvPr>
        </p:nvSpPr>
        <p:spPr/>
        <p:txBody>
          <a:bodyPr/>
          <a:lstStyle/>
          <a:p>
            <a:r>
              <a:rPr lang="nl-BE" dirty="0"/>
              <a:t>Steekproevenverdeling </a:t>
            </a:r>
          </a:p>
        </p:txBody>
      </p:sp>
      <p:sp>
        <p:nvSpPr>
          <p:cNvPr id="3" name="Tijdelijke aanduiding voor inhoud 2">
            <a:extLst>
              <a:ext uri="{FF2B5EF4-FFF2-40B4-BE49-F238E27FC236}">
                <a16:creationId xmlns:a16="http://schemas.microsoft.com/office/drawing/2014/main" id="{141B483D-00AC-41CF-AEDE-D1CA34DA8EEA}"/>
              </a:ext>
            </a:extLst>
          </p:cNvPr>
          <p:cNvSpPr>
            <a:spLocks noGrp="1"/>
          </p:cNvSpPr>
          <p:nvPr>
            <p:ph idx="1"/>
          </p:nvPr>
        </p:nvSpPr>
        <p:spPr/>
        <p:txBody>
          <a:bodyPr/>
          <a:lstStyle/>
          <a:p>
            <a:pPr marL="86400" indent="0">
              <a:buNone/>
            </a:pPr>
            <a:r>
              <a:rPr lang="nl-BE" dirty="0" err="1"/>
              <a:t>Inferentiële</a:t>
            </a:r>
            <a:r>
              <a:rPr lang="nl-BE" dirty="0"/>
              <a:t> statistiek gaat over kansen:</a:t>
            </a:r>
          </a:p>
          <a:p>
            <a:r>
              <a:rPr lang="nl-BE" dirty="0"/>
              <a:t>Populatieparameter = onbekend</a:t>
            </a:r>
          </a:p>
          <a:p>
            <a:r>
              <a:rPr lang="nl-BE" dirty="0"/>
              <a:t>MAAR uitspraak mogelijk met een bepaalde zekerheid of kans, o.b.v. steekproef</a:t>
            </a:r>
            <a:br>
              <a:rPr lang="nl-BE" dirty="0"/>
            </a:br>
            <a:endParaRPr lang="nl-BE" dirty="0"/>
          </a:p>
          <a:p>
            <a:pPr marL="86400" indent="0">
              <a:buNone/>
            </a:pPr>
            <a:r>
              <a:rPr lang="nl-BE" b="1" dirty="0"/>
              <a:t>Frequentieverdelingen </a:t>
            </a:r>
            <a:r>
              <a:rPr lang="nl-BE" b="1" dirty="0">
                <a:sym typeface="Wingdings" panose="05000000000000000000" pitchFamily="2" charset="2"/>
              </a:rPr>
              <a:t></a:t>
            </a:r>
            <a:r>
              <a:rPr lang="nl-BE" b="1" dirty="0"/>
              <a:t> kansverdelingen</a:t>
            </a:r>
            <a:r>
              <a:rPr lang="nl-BE" dirty="0"/>
              <a:t>:</a:t>
            </a:r>
          </a:p>
          <a:p>
            <a:r>
              <a:rPr lang="nl-BE" dirty="0"/>
              <a:t>Kans dat een bepaalde waarde bij een variabele voorkomt</a:t>
            </a:r>
          </a:p>
          <a:p>
            <a:pPr lvl="1"/>
            <a:r>
              <a:rPr lang="nl-BE" i="1" dirty="0"/>
              <a:t>Bv. “Hoeveel % van de respondenten weegt minder dan 94 kg?”</a:t>
            </a:r>
            <a:br>
              <a:rPr lang="nl-BE" i="1" dirty="0"/>
            </a:br>
            <a:r>
              <a:rPr lang="nl-BE" i="1" dirty="0"/>
              <a:t>	</a:t>
            </a:r>
            <a:r>
              <a:rPr lang="nl-BE" i="1" dirty="0">
                <a:sym typeface="Wingdings" panose="05000000000000000000" pitchFamily="2" charset="2"/>
              </a:rPr>
              <a:t></a:t>
            </a:r>
            <a:r>
              <a:rPr lang="nl-BE" i="1" dirty="0"/>
              <a:t> “</a:t>
            </a:r>
            <a:r>
              <a:rPr lang="nl-BE" b="1" i="1" dirty="0"/>
              <a:t>Wat is de kans </a:t>
            </a:r>
            <a:r>
              <a:rPr lang="nl-BE" i="1" dirty="0"/>
              <a:t>dat een respondent minder dan 94 kg weegt?” </a:t>
            </a:r>
            <a:br>
              <a:rPr lang="nl-BE" dirty="0"/>
            </a:br>
            <a:endParaRPr lang="nl-BE" dirty="0"/>
          </a:p>
          <a:p>
            <a:r>
              <a:rPr lang="nl-BE" dirty="0"/>
              <a:t>Nieuwe verdeling nodig om inferenties te maken: </a:t>
            </a:r>
            <a:r>
              <a:rPr lang="nl-BE" b="1" dirty="0">
                <a:solidFill>
                  <a:srgbClr val="C00000"/>
                </a:solidFill>
              </a:rPr>
              <a:t>steekproe</a:t>
            </a:r>
            <a:r>
              <a:rPr lang="nl-BE" b="1" u="sng" dirty="0">
                <a:solidFill>
                  <a:srgbClr val="C00000"/>
                </a:solidFill>
              </a:rPr>
              <a:t>ven</a:t>
            </a:r>
            <a:r>
              <a:rPr lang="nl-BE" b="1" dirty="0">
                <a:solidFill>
                  <a:srgbClr val="C00000"/>
                </a:solidFill>
              </a:rPr>
              <a:t>verdeling</a:t>
            </a:r>
          </a:p>
          <a:p>
            <a:pPr marL="86400" indent="0">
              <a:buNone/>
            </a:pPr>
            <a:endParaRPr lang="nl-BE" dirty="0"/>
          </a:p>
        </p:txBody>
      </p:sp>
      <p:sp>
        <p:nvSpPr>
          <p:cNvPr id="4" name="Tijdelijke aanduiding voor dianummer 3">
            <a:extLst>
              <a:ext uri="{FF2B5EF4-FFF2-40B4-BE49-F238E27FC236}">
                <a16:creationId xmlns:a16="http://schemas.microsoft.com/office/drawing/2014/main" id="{0613B171-EBB8-4890-B246-B9059A34E360}"/>
              </a:ext>
            </a:extLst>
          </p:cNvPr>
          <p:cNvSpPr>
            <a:spLocks noGrp="1"/>
          </p:cNvSpPr>
          <p:nvPr>
            <p:ph type="sldNum" sz="quarter" idx="12"/>
          </p:nvPr>
        </p:nvSpPr>
        <p:spPr/>
        <p:txBody>
          <a:bodyPr/>
          <a:lstStyle/>
          <a:p>
            <a:fld id="{7AE184E0-0BD4-4705-A12B-9B71DDE63301}" type="slidenum">
              <a:rPr lang="en-GB" noProof="0" smtClean="0"/>
              <a:t>28</a:t>
            </a:fld>
            <a:endParaRPr lang="en-GB" noProof="0" dirty="0"/>
          </a:p>
        </p:txBody>
      </p:sp>
      <p:sp>
        <p:nvSpPr>
          <p:cNvPr id="5" name="Tijdelijke aanduiding voor inhoud 4">
            <a:extLst>
              <a:ext uri="{FF2B5EF4-FFF2-40B4-BE49-F238E27FC236}">
                <a16:creationId xmlns:a16="http://schemas.microsoft.com/office/drawing/2014/main" id="{E536E0E3-09C0-43D3-AF05-3CCED1258013}"/>
              </a:ext>
            </a:extLst>
          </p:cNvPr>
          <p:cNvSpPr>
            <a:spLocks noGrp="1"/>
          </p:cNvSpPr>
          <p:nvPr>
            <p:ph idx="13"/>
          </p:nvPr>
        </p:nvSpPr>
        <p:spPr/>
        <p:txBody>
          <a:bodyPr/>
          <a:lstStyle/>
          <a:p>
            <a:endParaRPr lang="nl-BE"/>
          </a:p>
        </p:txBody>
      </p:sp>
      <p:pic>
        <p:nvPicPr>
          <p:cNvPr id="6" name="Picture 4" descr="Dice Definition &amp; Meaning | Britannica Dictionary">
            <a:extLst>
              <a:ext uri="{FF2B5EF4-FFF2-40B4-BE49-F238E27FC236}">
                <a16:creationId xmlns:a16="http://schemas.microsoft.com/office/drawing/2014/main" id="{6EF19481-B923-4D8F-8887-B4DCE97BF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8682" y="4091940"/>
            <a:ext cx="2432924" cy="132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552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025C-8092-427C-AC72-4928C50C5D06}"/>
              </a:ext>
            </a:extLst>
          </p:cNvPr>
          <p:cNvSpPr>
            <a:spLocks noGrp="1"/>
          </p:cNvSpPr>
          <p:nvPr>
            <p:ph type="title"/>
          </p:nvPr>
        </p:nvSpPr>
        <p:spPr/>
        <p:txBody>
          <a:bodyPr/>
          <a:lstStyle/>
          <a:p>
            <a:r>
              <a:rPr lang="nl-BE" dirty="0"/>
              <a:t>De verschillende verdelingen</a:t>
            </a:r>
          </a:p>
        </p:txBody>
      </p:sp>
      <p:sp>
        <p:nvSpPr>
          <p:cNvPr id="3" name="Content Placeholder 2">
            <a:extLst>
              <a:ext uri="{FF2B5EF4-FFF2-40B4-BE49-F238E27FC236}">
                <a16:creationId xmlns:a16="http://schemas.microsoft.com/office/drawing/2014/main" id="{60BB536F-B25A-4710-9C0E-6E2A9CED801C}"/>
              </a:ext>
            </a:extLst>
          </p:cNvPr>
          <p:cNvSpPr>
            <a:spLocks noGrp="1"/>
          </p:cNvSpPr>
          <p:nvPr>
            <p:ph idx="1"/>
          </p:nvPr>
        </p:nvSpPr>
        <p:spPr>
          <a:xfrm>
            <a:off x="225469" y="1816273"/>
            <a:ext cx="16960241" cy="6133927"/>
          </a:xfrm>
        </p:spPr>
        <p:txBody>
          <a:bodyPr>
            <a:normAutofit lnSpcReduction="10000"/>
          </a:bodyPr>
          <a:lstStyle/>
          <a:p>
            <a:r>
              <a:rPr lang="nl-NL" b="1" dirty="0">
                <a:solidFill>
                  <a:srgbClr val="C00000"/>
                </a:solidFill>
              </a:rPr>
              <a:t>Populatieverdeling:</a:t>
            </a:r>
          </a:p>
          <a:p>
            <a:pPr lvl="1"/>
            <a:r>
              <a:rPr lang="nl-NL" dirty="0"/>
              <a:t>Verdeling van variabele in de </a:t>
            </a:r>
            <a:r>
              <a:rPr lang="nl-NL" b="1" dirty="0"/>
              <a:t>populatie</a:t>
            </a:r>
            <a:r>
              <a:rPr lang="nl-NL" dirty="0"/>
              <a:t> </a:t>
            </a:r>
            <a:endParaRPr lang="nl-NL" b="1" dirty="0"/>
          </a:p>
          <a:p>
            <a:endParaRPr lang="nl-NL" dirty="0"/>
          </a:p>
          <a:p>
            <a:r>
              <a:rPr lang="nl-NL" b="1" dirty="0">
                <a:solidFill>
                  <a:srgbClr val="C00000"/>
                </a:solidFill>
              </a:rPr>
              <a:t>Steekproefverdeling:</a:t>
            </a:r>
          </a:p>
          <a:p>
            <a:pPr lvl="1"/>
            <a:r>
              <a:rPr lang="nl-NL" dirty="0"/>
              <a:t>Verdeling van variabele in de </a:t>
            </a:r>
            <a:r>
              <a:rPr lang="nl-NL" b="1" dirty="0"/>
              <a:t>steekproef</a:t>
            </a:r>
            <a:r>
              <a:rPr lang="nl-NL" dirty="0"/>
              <a:t> </a:t>
            </a:r>
            <a:endParaRPr lang="nl-NL" b="1" dirty="0"/>
          </a:p>
          <a:p>
            <a:pPr lvl="1"/>
            <a:endParaRPr lang="nl-NL" dirty="0"/>
          </a:p>
          <a:p>
            <a:r>
              <a:rPr lang="nl-NL" b="1" dirty="0" err="1">
                <a:solidFill>
                  <a:srgbClr val="C00000"/>
                </a:solidFill>
              </a:rPr>
              <a:t>SteekproeVENverdeling</a:t>
            </a:r>
            <a:r>
              <a:rPr lang="nl-NL" b="1" dirty="0">
                <a:solidFill>
                  <a:srgbClr val="C00000"/>
                </a:solidFill>
              </a:rPr>
              <a:t>:</a:t>
            </a:r>
          </a:p>
          <a:p>
            <a:pPr lvl="1"/>
            <a:r>
              <a:rPr lang="nl-NL" dirty="0"/>
              <a:t>Verdeling van </a:t>
            </a:r>
            <a:r>
              <a:rPr lang="nl-NL" b="1" dirty="0"/>
              <a:t>alle mogelijke steekproeven </a:t>
            </a:r>
            <a:r>
              <a:rPr lang="nl-NL" dirty="0"/>
              <a:t>met zelfde n over een steekproefgrootheid (gemiddelde, fractie, …)</a:t>
            </a:r>
            <a:endParaRPr lang="nl-NL" b="1" dirty="0"/>
          </a:p>
          <a:p>
            <a:pPr lvl="1"/>
            <a:r>
              <a:rPr lang="nl-NL" dirty="0"/>
              <a:t>‘Gedrag’ van steekproefgrootheid bij onbeperkt aantal trekkingen</a:t>
            </a:r>
          </a:p>
          <a:p>
            <a:pPr lvl="1"/>
            <a:r>
              <a:rPr lang="nl-NL" dirty="0"/>
              <a:t>Vooraleer starten met inductieve statistiek:</a:t>
            </a:r>
            <a:br>
              <a:rPr lang="nl-NL" dirty="0"/>
            </a:br>
            <a:r>
              <a:rPr lang="nl-NL" dirty="0"/>
              <a:t>studie van steekproevenverdelingen van gangbare steekproefgrootheden</a:t>
            </a:r>
          </a:p>
          <a:p>
            <a:pPr lvl="1"/>
            <a:endParaRPr lang="nl-NL" b="1" dirty="0"/>
          </a:p>
          <a:p>
            <a:pPr lvl="1"/>
            <a:endParaRPr lang="nl-NL" b="1" dirty="0"/>
          </a:p>
        </p:txBody>
      </p:sp>
      <p:sp>
        <p:nvSpPr>
          <p:cNvPr id="4" name="Slide Number Placeholder 3">
            <a:extLst>
              <a:ext uri="{FF2B5EF4-FFF2-40B4-BE49-F238E27FC236}">
                <a16:creationId xmlns:a16="http://schemas.microsoft.com/office/drawing/2014/main" id="{D5A59957-8088-4ACE-852A-AC12AFB269D7}"/>
              </a:ext>
            </a:extLst>
          </p:cNvPr>
          <p:cNvSpPr>
            <a:spLocks noGrp="1"/>
          </p:cNvSpPr>
          <p:nvPr>
            <p:ph type="sldNum" sz="quarter" idx="12"/>
          </p:nvPr>
        </p:nvSpPr>
        <p:spPr/>
        <p:txBody>
          <a:bodyPr/>
          <a:lstStyle/>
          <a:p>
            <a:fld id="{7AE184E0-0BD4-4705-A12B-9B71DDE63301}" type="slidenum">
              <a:rPr lang="en-GB" noProof="0" smtClean="0"/>
              <a:t>29</a:t>
            </a:fld>
            <a:endParaRPr lang="en-GB" noProof="0" dirty="0"/>
          </a:p>
        </p:txBody>
      </p:sp>
    </p:spTree>
    <p:extLst>
      <p:ext uri="{BB962C8B-B14F-4D97-AF65-F5344CB8AC3E}">
        <p14:creationId xmlns:p14="http://schemas.microsoft.com/office/powerpoint/2010/main" val="2687596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 van de les</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816273"/>
            <a:ext cx="11396299" cy="6864264"/>
          </a:xfrm>
        </p:spPr>
        <p:txBody>
          <a:bodyPr>
            <a:normAutofit fontScale="62500" lnSpcReduction="20000"/>
          </a:bodyPr>
          <a:lstStyle/>
          <a:p>
            <a:pPr marL="86400" indent="0">
              <a:buNone/>
            </a:pPr>
            <a:r>
              <a:rPr lang="nl-BE" b="1" u="sng" dirty="0"/>
              <a:t>DEEL 1: INLEIDING TOT DE STATISTIEK</a:t>
            </a:r>
          </a:p>
          <a:p>
            <a:pPr marL="86400" indent="0">
              <a:buNone/>
            </a:pPr>
            <a:r>
              <a:rPr lang="nl-BE" b="1" dirty="0"/>
              <a:t>	H1: Een traject van zero naar </a:t>
            </a:r>
            <a:r>
              <a:rPr lang="nl-BE" b="1" dirty="0" err="1"/>
              <a:t>statistical</a:t>
            </a:r>
            <a:r>
              <a:rPr lang="nl-BE" b="1" dirty="0"/>
              <a:t> </a:t>
            </a:r>
            <a:r>
              <a:rPr lang="nl-BE" b="1" dirty="0" err="1"/>
              <a:t>hero</a:t>
            </a:r>
            <a:endParaRPr lang="nl-BE" b="1" dirty="0"/>
          </a:p>
          <a:p>
            <a:pPr marL="86400" indent="0">
              <a:buNone/>
            </a:pPr>
            <a:r>
              <a:rPr lang="nl-BE" b="1" dirty="0"/>
              <a:t>	H2: het ABC van de statistiek</a:t>
            </a:r>
          </a:p>
          <a:p>
            <a:pPr marL="86400" indent="0">
              <a:buNone/>
            </a:pPr>
            <a:endParaRPr lang="nl-BE" b="1" u="sng" dirty="0"/>
          </a:p>
          <a:p>
            <a:pPr marL="86400" indent="0">
              <a:buNone/>
            </a:pPr>
            <a:r>
              <a:rPr lang="nl-BE" b="1" u="sng" dirty="0"/>
              <a:t>DEEL 2: INLEIDING TOT SPSS</a:t>
            </a:r>
          </a:p>
          <a:p>
            <a:pPr marL="86400" indent="0">
              <a:buNone/>
            </a:pPr>
            <a:r>
              <a:rPr lang="nl-BE" b="1" dirty="0"/>
              <a:t>	H3: Introductie tot SPSS</a:t>
            </a:r>
          </a:p>
          <a:p>
            <a:pPr marL="86400" indent="0">
              <a:buNone/>
            </a:pPr>
            <a:r>
              <a:rPr lang="nl-BE" b="1" dirty="0"/>
              <a:t>	H4: Databeheer</a:t>
            </a:r>
          </a:p>
          <a:p>
            <a:pPr marL="86400" indent="0">
              <a:buNone/>
            </a:pPr>
            <a:r>
              <a:rPr lang="nl-BE" b="1" dirty="0"/>
              <a:t>	H5: Variabelen bewerken</a:t>
            </a:r>
          </a:p>
          <a:p>
            <a:pPr marL="86400" indent="0">
              <a:buNone/>
            </a:pPr>
            <a:endParaRPr lang="nl-BE" b="1" u="sng" dirty="0"/>
          </a:p>
          <a:p>
            <a:pPr marL="86400" indent="0">
              <a:buNone/>
            </a:pPr>
            <a:r>
              <a:rPr lang="nl-BE" b="1" u="sng" dirty="0"/>
              <a:t>DEEL 3: UNIVARIATE STATISTIEK</a:t>
            </a:r>
          </a:p>
          <a:p>
            <a:pPr marL="86400" indent="0">
              <a:buNone/>
            </a:pPr>
            <a:r>
              <a:rPr lang="nl-BE" b="1" dirty="0"/>
              <a:t>	H6: Numerieke maten van data</a:t>
            </a:r>
          </a:p>
          <a:p>
            <a:pPr marL="86400" indent="0">
              <a:buNone/>
            </a:pPr>
            <a:r>
              <a:rPr lang="nl-BE" b="1" dirty="0"/>
              <a:t>	H7: Grafische voorstellingen</a:t>
            </a:r>
          </a:p>
          <a:p>
            <a:pPr marL="86400" indent="0">
              <a:buNone/>
            </a:pPr>
            <a:endParaRPr lang="nl-BE" b="1" u="sng" dirty="0"/>
          </a:p>
          <a:p>
            <a:pPr marL="86400" indent="0">
              <a:buNone/>
            </a:pPr>
            <a:r>
              <a:rPr lang="nl-BE" b="1" u="sng" dirty="0"/>
              <a:t>DEEL 4: MULTIVARIATE STATISTIEK</a:t>
            </a:r>
          </a:p>
          <a:p>
            <a:pPr marL="86400" indent="0">
              <a:buNone/>
            </a:pPr>
            <a:r>
              <a:rPr lang="nl-BE" b="1" dirty="0"/>
              <a:t>	H8: </a:t>
            </a:r>
            <a:r>
              <a:rPr lang="nl-BE" b="1" dirty="0" err="1"/>
              <a:t>Inferentiële</a:t>
            </a:r>
            <a:r>
              <a:rPr lang="nl-BE" b="1" dirty="0"/>
              <a:t> statistiek</a:t>
            </a:r>
          </a:p>
          <a:p>
            <a:pPr marL="86400" indent="0">
              <a:buNone/>
            </a:pPr>
            <a:r>
              <a:rPr lang="nl-BE" b="1" dirty="0"/>
              <a:t>	H9: Kruistabellen</a:t>
            </a:r>
          </a:p>
          <a:p>
            <a:pPr marL="86400" indent="0">
              <a:buNone/>
            </a:pPr>
            <a:r>
              <a:rPr lang="nl-BE" b="1" dirty="0"/>
              <a:t>	H10: Twee gemiddelden vergelijken</a:t>
            </a:r>
          </a:p>
          <a:p>
            <a:pPr marL="86400" indent="0">
              <a:buNone/>
            </a:pPr>
            <a:r>
              <a:rPr lang="nl-BE" b="1" dirty="0"/>
              <a:t>	H11: Twee of meer gemiddelden vergelijken</a:t>
            </a:r>
          </a:p>
          <a:p>
            <a:pPr marL="86400" indent="0">
              <a:buNone/>
            </a:pPr>
            <a:r>
              <a:rPr lang="nl-BE" b="1" dirty="0"/>
              <a:t>	H12: Correlatie</a:t>
            </a:r>
          </a:p>
          <a:p>
            <a:pPr marL="86400" indent="0">
              <a:buNone/>
            </a:pPr>
            <a:r>
              <a:rPr lang="nl-BE" b="1" dirty="0"/>
              <a:t>	H13: Lineaire regressieanalyse</a:t>
            </a:r>
          </a:p>
          <a:p>
            <a:pPr marL="86400" indent="0">
              <a:buNone/>
            </a:pPr>
            <a:r>
              <a:rPr lang="nl-BE" b="1" dirty="0"/>
              <a:t>	Laatste hoorcollege: Factoranalyse en betrouwbaarheidsanalyse</a:t>
            </a: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3</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pic>
        <p:nvPicPr>
          <p:cNvPr id="6" name="Picture 6">
            <a:extLst>
              <a:ext uri="{FF2B5EF4-FFF2-40B4-BE49-F238E27FC236}">
                <a16:creationId xmlns:a16="http://schemas.microsoft.com/office/drawing/2014/main" id="{FCC518C1-6DFC-4B71-9736-2A9BB2971FA1}"/>
              </a:ext>
            </a:extLst>
          </p:cNvPr>
          <p:cNvPicPr>
            <a:picLocks noChangeAspect="1"/>
          </p:cNvPicPr>
          <p:nvPr/>
        </p:nvPicPr>
        <p:blipFill>
          <a:blip r:embed="rId3"/>
          <a:stretch>
            <a:fillRect/>
          </a:stretch>
        </p:blipFill>
        <p:spPr>
          <a:xfrm>
            <a:off x="11723368" y="1816273"/>
            <a:ext cx="4330719" cy="6856003"/>
          </a:xfrm>
          <a:prstGeom prst="rect">
            <a:avLst/>
          </a:prstGeom>
        </p:spPr>
      </p:pic>
      <p:sp>
        <p:nvSpPr>
          <p:cNvPr id="7" name="Rechthoek 6">
            <a:extLst>
              <a:ext uri="{FF2B5EF4-FFF2-40B4-BE49-F238E27FC236}">
                <a16:creationId xmlns:a16="http://schemas.microsoft.com/office/drawing/2014/main" id="{C2402D2D-3A47-694F-0C88-0D4F10806535}"/>
              </a:ext>
            </a:extLst>
          </p:cNvPr>
          <p:cNvSpPr/>
          <p:nvPr/>
        </p:nvSpPr>
        <p:spPr>
          <a:xfrm>
            <a:off x="327069" y="2428407"/>
            <a:ext cx="7256145" cy="48821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30313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C5FC2-30AD-40A0-99B7-7314B09A5EA0}"/>
              </a:ext>
            </a:extLst>
          </p:cNvPr>
          <p:cNvSpPr>
            <a:spLocks noGrp="1"/>
          </p:cNvSpPr>
          <p:nvPr>
            <p:ph type="title"/>
          </p:nvPr>
        </p:nvSpPr>
        <p:spPr/>
        <p:txBody>
          <a:bodyPr/>
          <a:lstStyle/>
          <a:p>
            <a:r>
              <a:rPr lang="nl-BE" dirty="0"/>
              <a:t>Steekproevenverdeling	 </a:t>
            </a:r>
          </a:p>
        </p:txBody>
      </p:sp>
      <p:sp>
        <p:nvSpPr>
          <p:cNvPr id="3" name="Content Placeholder 2">
            <a:extLst>
              <a:ext uri="{FF2B5EF4-FFF2-40B4-BE49-F238E27FC236}">
                <a16:creationId xmlns:a16="http://schemas.microsoft.com/office/drawing/2014/main" id="{1765DFC1-694C-44E4-A166-509587AD1861}"/>
              </a:ext>
            </a:extLst>
          </p:cNvPr>
          <p:cNvSpPr>
            <a:spLocks noGrp="1"/>
          </p:cNvSpPr>
          <p:nvPr>
            <p:ph idx="1"/>
          </p:nvPr>
        </p:nvSpPr>
        <p:spPr>
          <a:xfrm>
            <a:off x="0" y="1905000"/>
            <a:ext cx="17323494" cy="6864264"/>
          </a:xfrm>
        </p:spPr>
        <p:txBody>
          <a:bodyPr/>
          <a:lstStyle/>
          <a:p>
            <a:r>
              <a:rPr lang="nl-BE" dirty="0"/>
              <a:t>Geeft weer hoe steekproefgrootheden variëren </a:t>
            </a:r>
            <a:r>
              <a:rPr lang="nl-BE" b="1" dirty="0"/>
              <a:t>bij onbeperkt aantal herhaalde steekproef-trekkingen (</a:t>
            </a:r>
            <a:r>
              <a:rPr lang="nl-BE" b="1" u="sng" dirty="0"/>
              <a:t>theoretische</a:t>
            </a:r>
            <a:r>
              <a:rPr lang="nl-BE" b="1" dirty="0"/>
              <a:t> verdeling) uit zelfde populatie met zelfde </a:t>
            </a:r>
            <a:r>
              <a:rPr lang="nl-BE" b="1" i="1" dirty="0"/>
              <a:t>n</a:t>
            </a:r>
            <a:r>
              <a:rPr lang="nl-BE" i="1" dirty="0"/>
              <a:t> </a:t>
            </a:r>
          </a:p>
          <a:p>
            <a:pPr lvl="1"/>
            <a:r>
              <a:rPr lang="nl-BE" i="1" dirty="0"/>
              <a:t> Bv.: Verdeling van steekproefgemiddelden </a:t>
            </a:r>
          </a:p>
          <a:p>
            <a:endParaRPr lang="nl-BE" dirty="0"/>
          </a:p>
          <a:p>
            <a:r>
              <a:rPr lang="nl-BE" dirty="0"/>
              <a:t>Basis van statistische inductie: regelmatig en voorspelbaar patroon van steekproevenverdeling (sampling </a:t>
            </a:r>
            <a:r>
              <a:rPr lang="nl-BE" dirty="0" err="1"/>
              <a:t>distribution</a:t>
            </a:r>
            <a:r>
              <a:rPr lang="nl-BE" dirty="0"/>
              <a:t>)</a:t>
            </a:r>
          </a:p>
        </p:txBody>
      </p:sp>
      <p:sp>
        <p:nvSpPr>
          <p:cNvPr id="4" name="Slide Number Placeholder 3">
            <a:extLst>
              <a:ext uri="{FF2B5EF4-FFF2-40B4-BE49-F238E27FC236}">
                <a16:creationId xmlns:a16="http://schemas.microsoft.com/office/drawing/2014/main" id="{A7A51680-F910-4E7C-B7A7-3C0ECE9355D2}"/>
              </a:ext>
            </a:extLst>
          </p:cNvPr>
          <p:cNvSpPr>
            <a:spLocks noGrp="1"/>
          </p:cNvSpPr>
          <p:nvPr>
            <p:ph type="sldNum" sz="quarter" idx="12"/>
          </p:nvPr>
        </p:nvSpPr>
        <p:spPr/>
        <p:txBody>
          <a:bodyPr/>
          <a:lstStyle/>
          <a:p>
            <a:fld id="{7AE184E0-0BD4-4705-A12B-9B71DDE63301}" type="slidenum">
              <a:rPr lang="en-GB" noProof="0" smtClean="0"/>
              <a:t>30</a:t>
            </a:fld>
            <a:endParaRPr lang="en-GB" noProof="0" dirty="0"/>
          </a:p>
        </p:txBody>
      </p:sp>
      <p:sp>
        <p:nvSpPr>
          <p:cNvPr id="5" name="Content Placeholder 4">
            <a:extLst>
              <a:ext uri="{FF2B5EF4-FFF2-40B4-BE49-F238E27FC236}">
                <a16:creationId xmlns:a16="http://schemas.microsoft.com/office/drawing/2014/main" id="{F3C6BB03-3917-43A6-8939-C58A2C6CDB10}"/>
              </a:ext>
            </a:extLst>
          </p:cNvPr>
          <p:cNvSpPr>
            <a:spLocks noGrp="1"/>
          </p:cNvSpPr>
          <p:nvPr>
            <p:ph idx="13"/>
          </p:nvPr>
        </p:nvSpPr>
        <p:spPr/>
        <p:txBody>
          <a:bodyPr/>
          <a:lstStyle/>
          <a:p>
            <a:endParaRPr lang="nl-BE" dirty="0"/>
          </a:p>
        </p:txBody>
      </p:sp>
      <p:pic>
        <p:nvPicPr>
          <p:cNvPr id="11" name="Picture 10">
            <a:extLst>
              <a:ext uri="{FF2B5EF4-FFF2-40B4-BE49-F238E27FC236}">
                <a16:creationId xmlns:a16="http://schemas.microsoft.com/office/drawing/2014/main" id="{38D7F9A8-D963-42AF-B7D4-4E1062C34FE2}"/>
              </a:ext>
            </a:extLst>
          </p:cNvPr>
          <p:cNvPicPr>
            <a:picLocks noChangeAspect="1"/>
          </p:cNvPicPr>
          <p:nvPr/>
        </p:nvPicPr>
        <p:blipFill>
          <a:blip r:embed="rId3"/>
          <a:stretch>
            <a:fillRect/>
          </a:stretch>
        </p:blipFill>
        <p:spPr>
          <a:xfrm>
            <a:off x="162839" y="6538239"/>
            <a:ext cx="1373318" cy="1245296"/>
          </a:xfrm>
          <a:prstGeom prst="rect">
            <a:avLst/>
          </a:prstGeom>
          <a:ln w="28575">
            <a:solidFill>
              <a:srgbClr val="008000"/>
            </a:solidFill>
          </a:ln>
        </p:spPr>
      </p:pic>
      <p:pic>
        <p:nvPicPr>
          <p:cNvPr id="14" name="Picture 13">
            <a:extLst>
              <a:ext uri="{FF2B5EF4-FFF2-40B4-BE49-F238E27FC236}">
                <a16:creationId xmlns:a16="http://schemas.microsoft.com/office/drawing/2014/main" id="{0CC77975-1ED3-4A3D-884D-507C2F149DD4}"/>
              </a:ext>
            </a:extLst>
          </p:cNvPr>
          <p:cNvPicPr>
            <a:picLocks noChangeAspect="1"/>
          </p:cNvPicPr>
          <p:nvPr/>
        </p:nvPicPr>
        <p:blipFill>
          <a:blip r:embed="rId4"/>
          <a:stretch>
            <a:fillRect/>
          </a:stretch>
        </p:blipFill>
        <p:spPr>
          <a:xfrm>
            <a:off x="4243346" y="5913200"/>
            <a:ext cx="543665" cy="502167"/>
          </a:xfrm>
          <a:prstGeom prst="rect">
            <a:avLst/>
          </a:prstGeom>
          <a:ln w="28575">
            <a:solidFill>
              <a:srgbClr val="008000"/>
            </a:solidFill>
          </a:ln>
        </p:spPr>
      </p:pic>
      <p:cxnSp>
        <p:nvCxnSpPr>
          <p:cNvPr id="16" name="Straight Arrow Connector 15">
            <a:extLst>
              <a:ext uri="{FF2B5EF4-FFF2-40B4-BE49-F238E27FC236}">
                <a16:creationId xmlns:a16="http://schemas.microsoft.com/office/drawing/2014/main" id="{B1F69757-5DDA-4EAE-9D19-D43BE7FED045}"/>
              </a:ext>
            </a:extLst>
          </p:cNvPr>
          <p:cNvCxnSpPr/>
          <p:nvPr/>
        </p:nvCxnSpPr>
        <p:spPr>
          <a:xfrm>
            <a:off x="2429288" y="6005535"/>
            <a:ext cx="1058167" cy="0"/>
          </a:xfrm>
          <a:prstGeom prst="straightConnector1">
            <a:avLst/>
          </a:prstGeom>
          <a:ln w="44450">
            <a:solidFill>
              <a:srgbClr val="339933"/>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7C9846F-792A-464B-B5EE-ABEC6C66D845}"/>
              </a:ext>
            </a:extLst>
          </p:cNvPr>
          <p:cNvCxnSpPr/>
          <p:nvPr/>
        </p:nvCxnSpPr>
        <p:spPr>
          <a:xfrm>
            <a:off x="2382990" y="7586878"/>
            <a:ext cx="1058167" cy="0"/>
          </a:xfrm>
          <a:prstGeom prst="straightConnector1">
            <a:avLst/>
          </a:prstGeom>
          <a:ln w="44450">
            <a:solidFill>
              <a:srgbClr val="339933"/>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3241D62-2A0B-40C1-AFAE-09A45E6EDFA4}"/>
              </a:ext>
            </a:extLst>
          </p:cNvPr>
          <p:cNvPicPr>
            <a:picLocks noChangeAspect="1"/>
          </p:cNvPicPr>
          <p:nvPr/>
        </p:nvPicPr>
        <p:blipFill>
          <a:blip r:embed="rId4"/>
          <a:stretch>
            <a:fillRect/>
          </a:stretch>
        </p:blipFill>
        <p:spPr>
          <a:xfrm>
            <a:off x="4243345" y="7313311"/>
            <a:ext cx="543665" cy="502167"/>
          </a:xfrm>
          <a:prstGeom prst="rect">
            <a:avLst/>
          </a:prstGeom>
          <a:ln w="28575">
            <a:solidFill>
              <a:srgbClr val="008000"/>
            </a:solidFill>
          </a:ln>
        </p:spPr>
      </p:pic>
      <p:pic>
        <p:nvPicPr>
          <p:cNvPr id="19" name="Picture 18">
            <a:extLst>
              <a:ext uri="{FF2B5EF4-FFF2-40B4-BE49-F238E27FC236}">
                <a16:creationId xmlns:a16="http://schemas.microsoft.com/office/drawing/2014/main" id="{4EB37F6D-C880-4A04-8C5F-E1C903C0D734}"/>
              </a:ext>
            </a:extLst>
          </p:cNvPr>
          <p:cNvPicPr>
            <a:picLocks noChangeAspect="1"/>
          </p:cNvPicPr>
          <p:nvPr/>
        </p:nvPicPr>
        <p:blipFill>
          <a:blip r:embed="rId4"/>
          <a:stretch>
            <a:fillRect/>
          </a:stretch>
        </p:blipFill>
        <p:spPr>
          <a:xfrm>
            <a:off x="5938534" y="6620968"/>
            <a:ext cx="543665" cy="502167"/>
          </a:xfrm>
          <a:prstGeom prst="rect">
            <a:avLst/>
          </a:prstGeom>
          <a:ln w="28575">
            <a:solidFill>
              <a:srgbClr val="008000"/>
            </a:solidFill>
          </a:ln>
        </p:spPr>
      </p:pic>
      <p:cxnSp>
        <p:nvCxnSpPr>
          <p:cNvPr id="20" name="Straight Arrow Connector 19">
            <a:extLst>
              <a:ext uri="{FF2B5EF4-FFF2-40B4-BE49-F238E27FC236}">
                <a16:creationId xmlns:a16="http://schemas.microsoft.com/office/drawing/2014/main" id="{A4B4B72D-8AE7-4939-9E98-8C4104A9FB50}"/>
              </a:ext>
            </a:extLst>
          </p:cNvPr>
          <p:cNvCxnSpPr>
            <a:cxnSpLocks/>
          </p:cNvCxnSpPr>
          <p:nvPr/>
        </p:nvCxnSpPr>
        <p:spPr>
          <a:xfrm>
            <a:off x="3225892" y="6745567"/>
            <a:ext cx="2318106" cy="0"/>
          </a:xfrm>
          <a:prstGeom prst="straightConnector1">
            <a:avLst/>
          </a:prstGeom>
          <a:ln w="44450">
            <a:solidFill>
              <a:srgbClr val="339933"/>
            </a:solidFill>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7896D5F-AA07-4802-B347-E08F646F6EA6}"/>
              </a:ext>
            </a:extLst>
          </p:cNvPr>
          <p:cNvPicPr>
            <a:picLocks noChangeAspect="1"/>
          </p:cNvPicPr>
          <p:nvPr/>
        </p:nvPicPr>
        <p:blipFill>
          <a:blip r:embed="rId4"/>
          <a:stretch>
            <a:fillRect/>
          </a:stretch>
        </p:blipFill>
        <p:spPr>
          <a:xfrm>
            <a:off x="7494198" y="6877173"/>
            <a:ext cx="543665" cy="502167"/>
          </a:xfrm>
          <a:prstGeom prst="rect">
            <a:avLst/>
          </a:prstGeom>
          <a:ln w="28575">
            <a:solidFill>
              <a:srgbClr val="008000"/>
            </a:solidFill>
          </a:ln>
        </p:spPr>
      </p:pic>
      <p:pic>
        <p:nvPicPr>
          <p:cNvPr id="23" name="Picture 22">
            <a:extLst>
              <a:ext uri="{FF2B5EF4-FFF2-40B4-BE49-F238E27FC236}">
                <a16:creationId xmlns:a16="http://schemas.microsoft.com/office/drawing/2014/main" id="{9EE1A71B-4EA8-4D32-A48F-4F052B05A408}"/>
              </a:ext>
            </a:extLst>
          </p:cNvPr>
          <p:cNvPicPr>
            <a:picLocks noChangeAspect="1"/>
          </p:cNvPicPr>
          <p:nvPr/>
        </p:nvPicPr>
        <p:blipFill>
          <a:blip r:embed="rId4"/>
          <a:stretch>
            <a:fillRect/>
          </a:stretch>
        </p:blipFill>
        <p:spPr>
          <a:xfrm>
            <a:off x="7494198" y="7904376"/>
            <a:ext cx="543665" cy="502167"/>
          </a:xfrm>
          <a:prstGeom prst="rect">
            <a:avLst/>
          </a:prstGeom>
          <a:ln w="28575">
            <a:solidFill>
              <a:srgbClr val="008000"/>
            </a:solidFill>
          </a:ln>
        </p:spPr>
      </p:pic>
      <p:pic>
        <p:nvPicPr>
          <p:cNvPr id="24" name="Picture 23">
            <a:extLst>
              <a:ext uri="{FF2B5EF4-FFF2-40B4-BE49-F238E27FC236}">
                <a16:creationId xmlns:a16="http://schemas.microsoft.com/office/drawing/2014/main" id="{BEFF829B-4424-41BC-99F4-DFE883B6582D}"/>
              </a:ext>
            </a:extLst>
          </p:cNvPr>
          <p:cNvPicPr>
            <a:picLocks noChangeAspect="1"/>
          </p:cNvPicPr>
          <p:nvPr/>
        </p:nvPicPr>
        <p:blipFill>
          <a:blip r:embed="rId4"/>
          <a:stretch>
            <a:fillRect/>
          </a:stretch>
        </p:blipFill>
        <p:spPr>
          <a:xfrm>
            <a:off x="5980570" y="7723143"/>
            <a:ext cx="543665" cy="502167"/>
          </a:xfrm>
          <a:prstGeom prst="rect">
            <a:avLst/>
          </a:prstGeom>
          <a:ln w="28575">
            <a:solidFill>
              <a:srgbClr val="008000"/>
            </a:solidFill>
          </a:ln>
        </p:spPr>
      </p:pic>
      <p:pic>
        <p:nvPicPr>
          <p:cNvPr id="27" name="Picture 26">
            <a:extLst>
              <a:ext uri="{FF2B5EF4-FFF2-40B4-BE49-F238E27FC236}">
                <a16:creationId xmlns:a16="http://schemas.microsoft.com/office/drawing/2014/main" id="{51FEF6FB-98B9-4476-8A4D-5E0F89F13FD1}"/>
              </a:ext>
            </a:extLst>
          </p:cNvPr>
          <p:cNvPicPr>
            <a:picLocks noChangeAspect="1"/>
          </p:cNvPicPr>
          <p:nvPr/>
        </p:nvPicPr>
        <p:blipFill>
          <a:blip r:embed="rId4"/>
          <a:stretch>
            <a:fillRect/>
          </a:stretch>
        </p:blipFill>
        <p:spPr>
          <a:xfrm>
            <a:off x="7451764" y="5767365"/>
            <a:ext cx="543665" cy="502167"/>
          </a:xfrm>
          <a:prstGeom prst="rect">
            <a:avLst/>
          </a:prstGeom>
          <a:ln w="28575">
            <a:solidFill>
              <a:srgbClr val="008000"/>
            </a:solidFill>
          </a:ln>
        </p:spPr>
      </p:pic>
      <p:pic>
        <p:nvPicPr>
          <p:cNvPr id="28" name="Picture 27">
            <a:extLst>
              <a:ext uri="{FF2B5EF4-FFF2-40B4-BE49-F238E27FC236}">
                <a16:creationId xmlns:a16="http://schemas.microsoft.com/office/drawing/2014/main" id="{EDC60EBC-E71F-4454-B87E-A3FEBF4B105F}"/>
              </a:ext>
            </a:extLst>
          </p:cNvPr>
          <p:cNvPicPr>
            <a:picLocks noChangeAspect="1"/>
          </p:cNvPicPr>
          <p:nvPr/>
        </p:nvPicPr>
        <p:blipFill>
          <a:blip r:embed="rId4"/>
          <a:stretch>
            <a:fillRect/>
          </a:stretch>
        </p:blipFill>
        <p:spPr>
          <a:xfrm>
            <a:off x="5980569" y="5525336"/>
            <a:ext cx="543665" cy="502167"/>
          </a:xfrm>
          <a:prstGeom prst="rect">
            <a:avLst/>
          </a:prstGeom>
          <a:ln w="28575">
            <a:solidFill>
              <a:srgbClr val="008000"/>
            </a:solidFill>
          </a:ln>
        </p:spPr>
      </p:pic>
      <p:pic>
        <p:nvPicPr>
          <p:cNvPr id="21" name="Picture 2"/>
          <p:cNvPicPr>
            <a:picLocks noChangeAspect="1" noChangeArrowheads="1"/>
          </p:cNvPicPr>
          <p:nvPr/>
        </p:nvPicPr>
        <p:blipFill>
          <a:blip r:embed="rId5" cstate="print"/>
          <a:srcRect/>
          <a:stretch>
            <a:fillRect/>
          </a:stretch>
        </p:blipFill>
        <p:spPr bwMode="auto">
          <a:xfrm>
            <a:off x="8795795" y="5546098"/>
            <a:ext cx="7928975" cy="2883921"/>
          </a:xfrm>
          <a:prstGeom prst="rect">
            <a:avLst/>
          </a:prstGeom>
          <a:noFill/>
          <a:ln w="9525">
            <a:noFill/>
            <a:miter lim="800000"/>
            <a:headEnd/>
            <a:tailEnd/>
          </a:ln>
        </p:spPr>
      </p:pic>
    </p:spTree>
    <p:extLst>
      <p:ext uri="{BB962C8B-B14F-4D97-AF65-F5344CB8AC3E}">
        <p14:creationId xmlns:p14="http://schemas.microsoft.com/office/powerpoint/2010/main" val="2559431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Centrale limietstelling</a:t>
            </a:r>
            <a:endParaRPr lang="en-US" dirty="0"/>
          </a:p>
        </p:txBody>
      </p:sp>
      <p:sp>
        <p:nvSpPr>
          <p:cNvPr id="3" name="Content Placeholder 2"/>
          <p:cNvSpPr>
            <a:spLocks noGrp="1"/>
          </p:cNvSpPr>
          <p:nvPr>
            <p:ph idx="1"/>
          </p:nvPr>
        </p:nvSpPr>
        <p:spPr>
          <a:xfrm>
            <a:off x="225469" y="1816272"/>
            <a:ext cx="16960241" cy="7651719"/>
          </a:xfrm>
          <a:solidFill>
            <a:schemeClr val="bg1"/>
          </a:solidFill>
        </p:spPr>
        <p:txBody>
          <a:bodyPr>
            <a:normAutofit/>
          </a:bodyPr>
          <a:lstStyle/>
          <a:p>
            <a:pPr marL="536400" lvl="1"/>
            <a:r>
              <a:rPr lang="nl-BE" dirty="0"/>
              <a:t>Als men </a:t>
            </a:r>
            <a:r>
              <a:rPr lang="nl-BE" b="1" dirty="0"/>
              <a:t>steeds opnieuw een steekproef neemt met dezelfde grootte</a:t>
            </a:r>
            <a:r>
              <a:rPr lang="nl-BE" dirty="0"/>
              <a:t>, en telkens het gemiddelde optekent, bekomt men bij benadering de grafiek van een normale verdeling</a:t>
            </a:r>
          </a:p>
          <a:p>
            <a:pPr marL="536400" lvl="1"/>
            <a:endParaRPr lang="nl-BE" dirty="0"/>
          </a:p>
          <a:p>
            <a:pPr marL="536400" lvl="1"/>
            <a:r>
              <a:rPr lang="nl-BE" dirty="0"/>
              <a:t>Dus: van alle gemiddelden van de steekproeven maak je een frequentieverdeling:</a:t>
            </a:r>
          </a:p>
          <a:p>
            <a:pPr marL="1123200" lvl="2"/>
            <a:r>
              <a:rPr lang="nl-BE" dirty="0"/>
              <a:t>Als het gemiddelde van de populatie µ is, dan vormen al de steekproefgemiddelden een normale verdeling rond µ (= </a:t>
            </a:r>
            <a:r>
              <a:rPr lang="nl-BE" b="1" dirty="0"/>
              <a:t>centrale limietstelling</a:t>
            </a:r>
            <a:r>
              <a:rPr lang="nl-BE" dirty="0"/>
              <a:t>)</a:t>
            </a:r>
          </a:p>
          <a:p>
            <a:pPr lvl="1"/>
            <a:endParaRPr lang="nl-BE" dirty="0"/>
          </a:p>
          <a:p>
            <a:r>
              <a:rPr lang="nl-BE" dirty="0"/>
              <a:t>Hoe groter n, hoe meer de steekproe</a:t>
            </a:r>
            <a:r>
              <a:rPr lang="nl-BE" u="sng" dirty="0"/>
              <a:t>ven</a:t>
            </a:r>
            <a:r>
              <a:rPr lang="nl-BE" dirty="0"/>
              <a:t>verdeling de normale verdeling benadert</a:t>
            </a:r>
          </a:p>
          <a:p>
            <a:endParaRPr lang="nl-BE" dirty="0"/>
          </a:p>
          <a:p>
            <a:r>
              <a:rPr lang="nl-BE" b="1" u="sng" dirty="0">
                <a:solidFill>
                  <a:srgbClr val="C00000"/>
                </a:solidFill>
              </a:rPr>
              <a:t>Ook</a:t>
            </a:r>
            <a:r>
              <a:rPr lang="nl-BE" b="1" dirty="0">
                <a:solidFill>
                  <a:srgbClr val="C00000"/>
                </a:solidFill>
              </a:rPr>
              <a:t> als populatieverdeling niet normaal is (!)</a:t>
            </a:r>
          </a:p>
          <a:p>
            <a:pPr lvl="1"/>
            <a:r>
              <a:rPr lang="nl-BE" dirty="0"/>
              <a:t>Maar hoe minder normaal verdeelde populatieverdeling, hoe groter </a:t>
            </a:r>
            <a:r>
              <a:rPr lang="nl-BE" i="1" dirty="0"/>
              <a:t>n</a:t>
            </a:r>
            <a:r>
              <a:rPr lang="nl-BE" dirty="0"/>
              <a:t> moet zijn</a:t>
            </a:r>
          </a:p>
          <a:p>
            <a:pPr marL="1663200" lvl="4" indent="-457200"/>
            <a:r>
              <a:rPr lang="nl-BE" dirty="0">
                <a:solidFill>
                  <a:srgbClr val="002060"/>
                </a:solidFill>
              </a:rPr>
              <a:t>Algemene regel</a:t>
            </a:r>
            <a:r>
              <a:rPr lang="nl-BE" b="1" dirty="0">
                <a:solidFill>
                  <a:srgbClr val="002060"/>
                </a:solidFill>
              </a:rPr>
              <a:t>: n &gt; 100 	</a:t>
            </a:r>
            <a:r>
              <a:rPr lang="nl-BE" dirty="0">
                <a:solidFill>
                  <a:srgbClr val="002060"/>
                </a:solidFill>
              </a:rPr>
              <a:t>(uitzondering bij robuuste analysetechnieken zoals 														ANOVA: n &gt; 30)</a:t>
            </a:r>
          </a:p>
          <a:p>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31</a:t>
            </a:fld>
            <a:endParaRPr lang="en-GB" noProof="0" dirty="0"/>
          </a:p>
        </p:txBody>
      </p:sp>
      <p:sp>
        <p:nvSpPr>
          <p:cNvPr id="15" name="Rectangle 14"/>
          <p:cNvSpPr/>
          <p:nvPr/>
        </p:nvSpPr>
        <p:spPr>
          <a:xfrm>
            <a:off x="21042235" y="5550228"/>
            <a:ext cx="311304" cy="523220"/>
          </a:xfrm>
          <a:prstGeom prst="rect">
            <a:avLst/>
          </a:prstGeom>
        </p:spPr>
        <p:txBody>
          <a:bodyPr wrap="none">
            <a:spAutoFit/>
          </a:bodyPr>
          <a:lstStyle/>
          <a:p>
            <a:r>
              <a:rPr lang="nl-BE" sz="2800" dirty="0">
                <a:solidFill>
                  <a:srgbClr val="003366"/>
                </a:solidFill>
                <a:latin typeface="Verdana" panose="020B0604030504040204" pitchFamily="34" charset="0"/>
                <a:ea typeface="Verdana" panose="020B0604030504040204" pitchFamily="34" charset="0"/>
                <a:cs typeface="Verdana" panose="020B0604030504040204" pitchFamily="34" charset="0"/>
              </a:rPr>
              <a:t> </a:t>
            </a:r>
            <a:endParaRPr lang="en-US" dirty="0"/>
          </a:p>
        </p:txBody>
      </p:sp>
    </p:spTree>
    <p:extLst>
      <p:ext uri="{BB962C8B-B14F-4D97-AF65-F5344CB8AC3E}">
        <p14:creationId xmlns:p14="http://schemas.microsoft.com/office/powerpoint/2010/main" val="4105682678"/>
      </p:ext>
    </p:extLst>
  </p:cSld>
  <p:clrMapOvr>
    <a:masterClrMapping/>
  </p:clrMapOvr>
  <mc:AlternateContent xmlns:mc="http://schemas.openxmlformats.org/markup-compatibility/2006" xmlns:p14="http://schemas.microsoft.com/office/powerpoint/2010/main">
    <mc:Choice Requires="p14">
      <p:transition spd="slow" p14:dur="2000" advTm="69149"/>
    </mc:Choice>
    <mc:Fallback xmlns="">
      <p:transition spd="slow" advTm="6914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C314D293-EAE9-4668-B8E0-DEB827BE51D6}"/>
              </a:ext>
            </a:extLst>
          </p:cNvPr>
          <p:cNvSpPr>
            <a:spLocks noGrp="1"/>
          </p:cNvSpPr>
          <p:nvPr>
            <p:ph type="sldNum" sz="quarter" idx="4"/>
          </p:nvPr>
        </p:nvSpPr>
        <p:spPr/>
        <p:txBody>
          <a:bodyPr/>
          <a:lstStyle/>
          <a:p>
            <a:fld id="{7AE184E0-0BD4-4705-A12B-9B71DDE63301}" type="slidenum">
              <a:rPr lang="en-GB" noProof="0" smtClean="0"/>
              <a:t>32</a:t>
            </a:fld>
            <a:endParaRPr lang="en-GB" noProof="0" dirty="0"/>
          </a:p>
        </p:txBody>
      </p:sp>
      <p:sp>
        <p:nvSpPr>
          <p:cNvPr id="7" name="Tijdelijke aanduiding voor inhoud 6">
            <a:extLst>
              <a:ext uri="{FF2B5EF4-FFF2-40B4-BE49-F238E27FC236}">
                <a16:creationId xmlns:a16="http://schemas.microsoft.com/office/drawing/2014/main" id="{2D7127CE-CC71-4D4C-B571-C434E9B04956}"/>
              </a:ext>
            </a:extLst>
          </p:cNvPr>
          <p:cNvSpPr>
            <a:spLocks noGrp="1"/>
          </p:cNvSpPr>
          <p:nvPr>
            <p:ph idx="1"/>
          </p:nvPr>
        </p:nvSpPr>
        <p:spPr>
          <a:xfrm>
            <a:off x="384886" y="1791221"/>
            <a:ext cx="15824931" cy="6975407"/>
          </a:xfrm>
        </p:spPr>
        <p:txBody>
          <a:bodyPr>
            <a:normAutofit/>
          </a:bodyPr>
          <a:lstStyle/>
          <a:p>
            <a:pPr marL="0" indent="0">
              <a:spcBef>
                <a:spcPts val="300"/>
              </a:spcBef>
              <a:buNone/>
            </a:pPr>
            <a:r>
              <a:rPr lang="nl-BE" dirty="0"/>
              <a:t>Hoeveel glazen frisdrank drink je per week? (n = 10)</a:t>
            </a:r>
          </a:p>
          <a:p>
            <a:pPr marL="0" indent="0">
              <a:spcBef>
                <a:spcPts val="300"/>
              </a:spcBef>
              <a:buNone/>
            </a:pPr>
            <a:endParaRPr lang="nl-BE" sz="4500" b="1" dirty="0"/>
          </a:p>
          <a:p>
            <a:endParaRPr lang="nl-BE" dirty="0"/>
          </a:p>
        </p:txBody>
      </p:sp>
      <p:pic>
        <p:nvPicPr>
          <p:cNvPr id="14" name="Afbeelding 13">
            <a:extLst>
              <a:ext uri="{FF2B5EF4-FFF2-40B4-BE49-F238E27FC236}">
                <a16:creationId xmlns:a16="http://schemas.microsoft.com/office/drawing/2014/main" id="{E55CACE2-0F5E-48DD-AFF5-02B392ED9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552" y="3152963"/>
            <a:ext cx="10126175" cy="4825543"/>
          </a:xfrm>
          <a:prstGeom prst="rect">
            <a:avLst/>
          </a:prstGeom>
        </p:spPr>
      </p:pic>
      <p:pic>
        <p:nvPicPr>
          <p:cNvPr id="28" name="Afbeelding 27">
            <a:extLst>
              <a:ext uri="{FF2B5EF4-FFF2-40B4-BE49-F238E27FC236}">
                <a16:creationId xmlns:a16="http://schemas.microsoft.com/office/drawing/2014/main" id="{0093B131-42B5-4D43-9A10-95860B6C34C8}"/>
              </a:ext>
            </a:extLst>
          </p:cNvPr>
          <p:cNvPicPr>
            <a:picLocks noChangeAspect="1"/>
          </p:cNvPicPr>
          <p:nvPr/>
        </p:nvPicPr>
        <p:blipFill>
          <a:blip r:embed="rId4"/>
          <a:stretch>
            <a:fillRect/>
          </a:stretch>
        </p:blipFill>
        <p:spPr>
          <a:xfrm>
            <a:off x="14914946" y="5624186"/>
            <a:ext cx="2074765" cy="3112149"/>
          </a:xfrm>
          <a:prstGeom prst="rect">
            <a:avLst/>
          </a:prstGeom>
        </p:spPr>
      </p:pic>
      <p:sp>
        <p:nvSpPr>
          <p:cNvPr id="34" name="Titel 1">
            <a:extLst>
              <a:ext uri="{FF2B5EF4-FFF2-40B4-BE49-F238E27FC236}">
                <a16:creationId xmlns:a16="http://schemas.microsoft.com/office/drawing/2014/main" id="{368825ED-680A-47E3-856F-6DCFEBAB7799}"/>
              </a:ext>
            </a:extLst>
          </p:cNvPr>
          <p:cNvSpPr>
            <a:spLocks noGrp="1"/>
          </p:cNvSpPr>
          <p:nvPr>
            <p:ph type="title"/>
          </p:nvPr>
        </p:nvSpPr>
        <p:spPr>
          <a:xfrm>
            <a:off x="2060295" y="123499"/>
            <a:ext cx="14951312" cy="949564"/>
          </a:xfrm>
        </p:spPr>
        <p:txBody>
          <a:bodyPr/>
          <a:lstStyle/>
          <a:p>
            <a:r>
              <a:rPr lang="nl-BE" dirty="0"/>
              <a:t>Centrale limietstelling</a:t>
            </a:r>
            <a:endParaRPr lang="nl-BE" sz="2800" cap="none" dirty="0"/>
          </a:p>
        </p:txBody>
      </p:sp>
    </p:spTree>
    <p:extLst>
      <p:ext uri="{BB962C8B-B14F-4D97-AF65-F5344CB8AC3E}">
        <p14:creationId xmlns:p14="http://schemas.microsoft.com/office/powerpoint/2010/main" val="4105791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C314D293-EAE9-4668-B8E0-DEB827BE51D6}"/>
              </a:ext>
            </a:extLst>
          </p:cNvPr>
          <p:cNvSpPr>
            <a:spLocks noGrp="1"/>
          </p:cNvSpPr>
          <p:nvPr>
            <p:ph type="sldNum" sz="quarter" idx="4"/>
          </p:nvPr>
        </p:nvSpPr>
        <p:spPr/>
        <p:txBody>
          <a:bodyPr/>
          <a:lstStyle/>
          <a:p>
            <a:fld id="{7AE184E0-0BD4-4705-A12B-9B71DDE63301}" type="slidenum">
              <a:rPr lang="en-GB" noProof="0" smtClean="0"/>
              <a:t>33</a:t>
            </a:fld>
            <a:endParaRPr lang="en-GB" noProof="0" dirty="0"/>
          </a:p>
        </p:txBody>
      </p:sp>
      <p:sp>
        <p:nvSpPr>
          <p:cNvPr id="7" name="Tijdelijke aanduiding voor inhoud 6">
            <a:extLst>
              <a:ext uri="{FF2B5EF4-FFF2-40B4-BE49-F238E27FC236}">
                <a16:creationId xmlns:a16="http://schemas.microsoft.com/office/drawing/2014/main" id="{2D7127CE-CC71-4D4C-B571-C434E9B04956}"/>
              </a:ext>
            </a:extLst>
          </p:cNvPr>
          <p:cNvSpPr>
            <a:spLocks noGrp="1"/>
          </p:cNvSpPr>
          <p:nvPr>
            <p:ph idx="1"/>
          </p:nvPr>
        </p:nvSpPr>
        <p:spPr>
          <a:xfrm>
            <a:off x="109689" y="7344344"/>
            <a:ext cx="16844100" cy="2409256"/>
          </a:xfrm>
          <a:solidFill>
            <a:schemeClr val="bg1"/>
          </a:solidFill>
        </p:spPr>
        <p:txBody>
          <a:bodyPr>
            <a:normAutofit/>
          </a:bodyPr>
          <a:lstStyle/>
          <a:p>
            <a:pPr marL="0" indent="0">
              <a:spcBef>
                <a:spcPts val="300"/>
              </a:spcBef>
              <a:buNone/>
            </a:pPr>
            <a:r>
              <a:rPr lang="nl-BE" dirty="0"/>
              <a:t>In praktijk nooit ∞ steekproeven:</a:t>
            </a:r>
          </a:p>
          <a:p>
            <a:pPr marL="898525" lvl="2" indent="-457200">
              <a:spcBef>
                <a:spcPts val="300"/>
              </a:spcBef>
              <a:buFont typeface="Wingdings" panose="05000000000000000000" pitchFamily="2" charset="2"/>
              <a:buChar char="Ø"/>
            </a:pPr>
            <a:r>
              <a:rPr lang="nl-BE" dirty="0"/>
              <a:t>Elke steekproe</a:t>
            </a:r>
            <a:r>
              <a:rPr lang="nl-BE" u="sng" dirty="0"/>
              <a:t>ven</a:t>
            </a:r>
            <a:r>
              <a:rPr lang="nl-BE" dirty="0"/>
              <a:t>verdeling is normaal verdeeld als n voldoende groot is</a:t>
            </a:r>
          </a:p>
          <a:p>
            <a:pPr marL="898525" lvl="2" indent="-457200">
              <a:spcBef>
                <a:spcPts val="300"/>
              </a:spcBef>
              <a:buFont typeface="Wingdings" panose="05000000000000000000" pitchFamily="2" charset="2"/>
              <a:buChar char="Ø"/>
            </a:pPr>
            <a:r>
              <a:rPr lang="nl-BE" dirty="0"/>
              <a:t>Bij om het even welke variabele en om het even welke populatie</a:t>
            </a:r>
          </a:p>
          <a:p>
            <a:endParaRPr lang="nl-BE" dirty="0"/>
          </a:p>
        </p:txBody>
      </p:sp>
      <p:sp>
        <p:nvSpPr>
          <p:cNvPr id="34" name="Titel 1">
            <a:extLst>
              <a:ext uri="{FF2B5EF4-FFF2-40B4-BE49-F238E27FC236}">
                <a16:creationId xmlns:a16="http://schemas.microsoft.com/office/drawing/2014/main" id="{368825ED-680A-47E3-856F-6DCFEBAB7799}"/>
              </a:ext>
            </a:extLst>
          </p:cNvPr>
          <p:cNvSpPr>
            <a:spLocks noGrp="1"/>
          </p:cNvSpPr>
          <p:nvPr>
            <p:ph type="title"/>
          </p:nvPr>
        </p:nvSpPr>
        <p:spPr>
          <a:xfrm>
            <a:off x="2060295" y="123499"/>
            <a:ext cx="14951312" cy="949564"/>
          </a:xfrm>
        </p:spPr>
        <p:txBody>
          <a:bodyPr/>
          <a:lstStyle/>
          <a:p>
            <a:r>
              <a:rPr lang="nl-BE" dirty="0"/>
              <a:t>Centrale limietstelling</a:t>
            </a:r>
            <a:endParaRPr lang="nl-BE" sz="2800" dirty="0"/>
          </a:p>
        </p:txBody>
      </p:sp>
      <p:pic>
        <p:nvPicPr>
          <p:cNvPr id="3" name="Afbeelding 2">
            <a:extLst>
              <a:ext uri="{FF2B5EF4-FFF2-40B4-BE49-F238E27FC236}">
                <a16:creationId xmlns:a16="http://schemas.microsoft.com/office/drawing/2014/main" id="{06F756AA-0471-4376-AF51-6747FA14A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345" y="2881258"/>
            <a:ext cx="8375100" cy="3991083"/>
          </a:xfrm>
          <a:prstGeom prst="rect">
            <a:avLst/>
          </a:prstGeom>
        </p:spPr>
      </p:pic>
      <p:sp>
        <p:nvSpPr>
          <p:cNvPr id="14" name="Tijdelijke aanduiding voor inhoud 6">
            <a:extLst>
              <a:ext uri="{FF2B5EF4-FFF2-40B4-BE49-F238E27FC236}">
                <a16:creationId xmlns:a16="http://schemas.microsoft.com/office/drawing/2014/main" id="{2B23679F-3A45-4883-9371-2058040213DC}"/>
              </a:ext>
            </a:extLst>
          </p:cNvPr>
          <p:cNvSpPr txBox="1">
            <a:spLocks/>
          </p:cNvSpPr>
          <p:nvPr/>
        </p:nvSpPr>
        <p:spPr>
          <a:xfrm>
            <a:off x="384886" y="1791221"/>
            <a:ext cx="15824931" cy="6975407"/>
          </a:xfrm>
          <a:prstGeom prst="rect">
            <a:avLst/>
          </a:prstGeom>
        </p:spPr>
        <p:txBody>
          <a:bodyPr vert="horz" lIns="91440" tIns="45720" rIns="91440" bIns="45720" rtlCol="0">
            <a:normAutofit/>
          </a:bodyPr>
          <a:lstStyle>
            <a:lvl1pPr marL="457200" indent="-4572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97200" indent="0" algn="l" defTabSz="457200" rtl="0" eaLnBrk="1" latinLnBrk="0" hangingPunct="1">
              <a:lnSpc>
                <a:spcPct val="120000"/>
              </a:lnSpc>
              <a:spcBef>
                <a:spcPts val="0"/>
              </a:spcBef>
              <a:buFont typeface="Arial" panose="020B0604020202020204" pitchFamily="34" charset="0"/>
              <a:buNone/>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441325" indent="0" algn="l" defTabSz="457200" rtl="0" eaLnBrk="1" latinLnBrk="0" hangingPunct="1">
              <a:lnSpc>
                <a:spcPct val="120000"/>
              </a:lnSpc>
              <a:spcBef>
                <a:spcPts val="0"/>
              </a:spcBef>
              <a:buFont typeface="Arial" panose="020B0604020202020204" pitchFamily="34" charset="0"/>
              <a:buNone/>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900112" indent="0" algn="l" defTabSz="457200" rtl="0" eaLnBrk="1" latinLnBrk="0" hangingPunct="1">
              <a:lnSpc>
                <a:spcPct val="120000"/>
              </a:lnSpc>
              <a:spcBef>
                <a:spcPts val="0"/>
              </a:spcBef>
              <a:buFont typeface="Arial" panose="020B0604020202020204" pitchFamily="34" charset="0"/>
              <a:buNone/>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600325" indent="-1158875" algn="l" defTabSz="457200" rtl="0" eaLnBrk="1" latinLnBrk="0" hangingPunct="1">
              <a:lnSpc>
                <a:spcPct val="120000"/>
              </a:lnSpc>
              <a:spcBef>
                <a:spcPts val="0"/>
              </a:spcBef>
              <a:buFont typeface="Arial" panose="020B0604020202020204" pitchFamily="34" charset="0"/>
              <a:buNone/>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spcBef>
                <a:spcPts val="300"/>
              </a:spcBef>
              <a:buFont typeface="Wingdings" panose="05000000000000000000" pitchFamily="2" charset="2"/>
              <a:buNone/>
            </a:pPr>
            <a:r>
              <a:rPr lang="nl-BE" dirty="0"/>
              <a:t>Hoeveel glazen frisdrank drink je per week? (n = 120)</a:t>
            </a:r>
          </a:p>
          <a:p>
            <a:pPr marL="0" indent="0">
              <a:spcBef>
                <a:spcPts val="300"/>
              </a:spcBef>
              <a:buFont typeface="Wingdings" panose="05000000000000000000" pitchFamily="2" charset="2"/>
              <a:buNone/>
            </a:pPr>
            <a:endParaRPr lang="nl-BE" sz="4500" b="1" dirty="0"/>
          </a:p>
          <a:p>
            <a:endParaRPr lang="nl-BE" dirty="0"/>
          </a:p>
        </p:txBody>
      </p:sp>
    </p:spTree>
    <p:extLst>
      <p:ext uri="{BB962C8B-B14F-4D97-AF65-F5344CB8AC3E}">
        <p14:creationId xmlns:p14="http://schemas.microsoft.com/office/powerpoint/2010/main" val="2803535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6537-B235-41B8-85DF-BD5E607853A5}"/>
              </a:ext>
            </a:extLst>
          </p:cNvPr>
          <p:cNvSpPr>
            <a:spLocks noGrp="1"/>
          </p:cNvSpPr>
          <p:nvPr>
            <p:ph type="title"/>
          </p:nvPr>
        </p:nvSpPr>
        <p:spPr>
          <a:solidFill>
            <a:srgbClr val="80C0E0"/>
          </a:solidFill>
        </p:spPr>
        <p:txBody>
          <a:bodyPr/>
          <a:lstStyle/>
          <a:p>
            <a:r>
              <a:rPr lang="nl-BE" dirty="0"/>
              <a:t>de centrale limietstelling</a:t>
            </a:r>
          </a:p>
        </p:txBody>
      </p:sp>
      <p:pic>
        <p:nvPicPr>
          <p:cNvPr id="6" name="H06_ICWO_02 Central Limit Theorem">
            <a:hlinkClick r:id="" action="ppaction://media"/>
            <a:extLst>
              <a:ext uri="{FF2B5EF4-FFF2-40B4-BE49-F238E27FC236}">
                <a16:creationId xmlns:a16="http://schemas.microsoft.com/office/drawing/2014/main" id="{5BD03220-A7E6-499E-A6B8-D9A7BF0B21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76567" y="1816100"/>
            <a:ext cx="10006046" cy="7504968"/>
          </a:xfrm>
        </p:spPr>
      </p:pic>
      <p:sp>
        <p:nvSpPr>
          <p:cNvPr id="4" name="Slide Number Placeholder 3">
            <a:extLst>
              <a:ext uri="{FF2B5EF4-FFF2-40B4-BE49-F238E27FC236}">
                <a16:creationId xmlns:a16="http://schemas.microsoft.com/office/drawing/2014/main" id="{B88A5EF1-C99F-40EF-9F50-185E6DADB592}"/>
              </a:ext>
            </a:extLst>
          </p:cNvPr>
          <p:cNvSpPr>
            <a:spLocks noGrp="1"/>
          </p:cNvSpPr>
          <p:nvPr>
            <p:ph type="sldNum" sz="quarter" idx="12"/>
          </p:nvPr>
        </p:nvSpPr>
        <p:spPr/>
        <p:txBody>
          <a:bodyPr/>
          <a:lstStyle/>
          <a:p>
            <a:fld id="{7AE184E0-0BD4-4705-A12B-9B71DDE63301}" type="slidenum">
              <a:rPr lang="en-GB" noProof="0" smtClean="0"/>
              <a:t>34</a:t>
            </a:fld>
            <a:endParaRPr lang="en-GB" noProof="0" dirty="0"/>
          </a:p>
        </p:txBody>
      </p:sp>
    </p:spTree>
    <p:extLst>
      <p:ext uri="{BB962C8B-B14F-4D97-AF65-F5344CB8AC3E}">
        <p14:creationId xmlns:p14="http://schemas.microsoft.com/office/powerpoint/2010/main" val="15356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4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B6A5B00-B4A7-43E7-B311-96369E8BA67D}"/>
              </a:ext>
            </a:extLst>
          </p:cNvPr>
          <p:cNvSpPr>
            <a:spLocks noGrp="1"/>
          </p:cNvSpPr>
          <p:nvPr>
            <p:ph type="title"/>
          </p:nvPr>
        </p:nvSpPr>
        <p:spPr/>
        <p:txBody>
          <a:bodyPr>
            <a:noAutofit/>
          </a:bodyPr>
          <a:lstStyle/>
          <a:p>
            <a:r>
              <a:rPr lang="nl-BE" dirty="0"/>
              <a:t>Centrale limietstelling</a:t>
            </a:r>
          </a:p>
        </p:txBody>
      </p:sp>
      <mc:AlternateContent xmlns:mc="http://schemas.openxmlformats.org/markup-compatibility/2006" xmlns:a14="http://schemas.microsoft.com/office/drawing/2010/main">
        <mc:Choice Requires="a14">
          <p:sp>
            <p:nvSpPr>
              <p:cNvPr id="7" name="Tijdelijke aanduiding voor inhoud 6">
                <a:extLst>
                  <a:ext uri="{FF2B5EF4-FFF2-40B4-BE49-F238E27FC236}">
                    <a16:creationId xmlns:a16="http://schemas.microsoft.com/office/drawing/2014/main" id="{B6288BE2-D66B-483F-8005-D822E24C5A89}"/>
                  </a:ext>
                </a:extLst>
              </p:cNvPr>
              <p:cNvSpPr>
                <a:spLocks noGrp="1"/>
              </p:cNvSpPr>
              <p:nvPr>
                <p:ph idx="1"/>
              </p:nvPr>
            </p:nvSpPr>
            <p:spPr>
              <a:noFill/>
            </p:spPr>
            <p:txBody>
              <a:bodyPr/>
              <a:lstStyle/>
              <a:p>
                <a:pPr marL="86400" indent="0">
                  <a:buNone/>
                </a:pPr>
                <a:r>
                  <a:rPr lang="nl-BE" b="1" dirty="0"/>
                  <a:t>Door centrale limietstelling</a:t>
                </a:r>
                <a:r>
                  <a:rPr lang="nl-BE" dirty="0"/>
                  <a:t> kunnen we de kans berekenen dat een bepaald steekproefgemiddelde voorkomt onder die steekproevenverdeling (cf. voorbeeld gewicht)</a:t>
                </a:r>
              </a:p>
              <a:p>
                <a:endParaRPr lang="nl-BE" dirty="0"/>
              </a:p>
              <a:p>
                <a:r>
                  <a:rPr lang="nl-BE" dirty="0"/>
                  <a:t>Bv. Glazen frisdrank drinken per week. </a:t>
                </a:r>
              </a:p>
              <a:p>
                <a:pPr lvl="1"/>
                <a:r>
                  <a:rPr lang="nl-BE" dirty="0"/>
                  <a:t>We hebben een normaal verdeelde populatie, met μ = 7, met </a:t>
                </a:r>
                <a14:m>
                  <m:oMath xmlns:m="http://schemas.openxmlformats.org/officeDocument/2006/math">
                    <m:r>
                      <a:rPr lang="nl-BE" i="1">
                        <a:solidFill>
                          <a:srgbClr val="002060"/>
                        </a:solidFill>
                        <a:latin typeface="Cambria Math" panose="02040503050406030204" pitchFamily="18" charset="0"/>
                        <a:ea typeface="Cambria Math" panose="02040503050406030204" pitchFamily="18" charset="0"/>
                      </a:rPr>
                      <m:t>𝜎</m:t>
                    </m:r>
                  </m:oMath>
                </a14:m>
                <a:r>
                  <a:rPr lang="nl-BE" dirty="0"/>
                  <a:t> = 1.5</a:t>
                </a:r>
              </a:p>
              <a:p>
                <a:pPr lvl="1"/>
                <a:r>
                  <a:rPr lang="nl-BE" dirty="0"/>
                  <a:t>Hoe groot is de kans dat, als we een steekproef met n = 120 trekken, we een steekproefgemiddelde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oMath>
                </a14:m>
                <a:r>
                  <a:rPr lang="nl-BE" dirty="0"/>
                  <a:t> = 7.5 of groter hebben?</a:t>
                </a:r>
              </a:p>
              <a:p>
                <a:pPr marL="86400" indent="0">
                  <a:buNone/>
                </a:pPr>
                <a:endParaRPr lang="nl-BE" dirty="0"/>
              </a:p>
            </p:txBody>
          </p:sp>
        </mc:Choice>
        <mc:Fallback xmlns="">
          <p:sp>
            <p:nvSpPr>
              <p:cNvPr id="7" name="Tijdelijke aanduiding voor inhoud 6">
                <a:extLst>
                  <a:ext uri="{FF2B5EF4-FFF2-40B4-BE49-F238E27FC236}">
                    <a16:creationId xmlns:a16="http://schemas.microsoft.com/office/drawing/2014/main" id="{B6288BE2-D66B-483F-8005-D822E24C5A89}"/>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C5559113-CF9B-4AC8-9700-4F25347AA686}"/>
              </a:ext>
            </a:extLst>
          </p:cNvPr>
          <p:cNvSpPr>
            <a:spLocks noGrp="1"/>
          </p:cNvSpPr>
          <p:nvPr>
            <p:ph type="sldNum" sz="quarter" idx="12"/>
          </p:nvPr>
        </p:nvSpPr>
        <p:spPr/>
        <p:txBody>
          <a:bodyPr/>
          <a:lstStyle/>
          <a:p>
            <a:fld id="{7AE184E0-0BD4-4705-A12B-9B71DDE63301}" type="slidenum">
              <a:rPr lang="en-GB" noProof="0" smtClean="0"/>
              <a:pPr/>
              <a:t>35</a:t>
            </a:fld>
            <a:endParaRPr lang="en-GB" noProof="0" dirty="0"/>
          </a:p>
        </p:txBody>
      </p:sp>
      <p:sp>
        <p:nvSpPr>
          <p:cNvPr id="8" name="Tijdelijke aanduiding voor inhoud 7">
            <a:extLst>
              <a:ext uri="{FF2B5EF4-FFF2-40B4-BE49-F238E27FC236}">
                <a16:creationId xmlns:a16="http://schemas.microsoft.com/office/drawing/2014/main" id="{77F7A827-4811-4843-8BB8-24AB1F5FC391}"/>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002505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03A4-6A29-4B62-B580-508E93631B47}"/>
              </a:ext>
            </a:extLst>
          </p:cNvPr>
          <p:cNvSpPr>
            <a:spLocks noGrp="1"/>
          </p:cNvSpPr>
          <p:nvPr>
            <p:ph type="title"/>
          </p:nvPr>
        </p:nvSpPr>
        <p:spPr>
          <a:noFill/>
        </p:spPr>
        <p:txBody>
          <a:bodyPr/>
          <a:lstStyle/>
          <a:p>
            <a:r>
              <a:rPr lang="nl-BE" dirty="0"/>
              <a:t>kansberekening</a:t>
            </a:r>
          </a:p>
        </p:txBody>
      </p:sp>
      <p:sp>
        <p:nvSpPr>
          <p:cNvPr id="3" name="Content Placeholder 2">
            <a:extLst>
              <a:ext uri="{FF2B5EF4-FFF2-40B4-BE49-F238E27FC236}">
                <a16:creationId xmlns:a16="http://schemas.microsoft.com/office/drawing/2014/main" id="{071347CB-124E-4964-8033-8CCE27F10790}"/>
              </a:ext>
            </a:extLst>
          </p:cNvPr>
          <p:cNvSpPr>
            <a:spLocks noGrp="1"/>
          </p:cNvSpPr>
          <p:nvPr>
            <p:ph idx="1"/>
          </p:nvPr>
        </p:nvSpPr>
        <p:spPr/>
        <p:txBody>
          <a:bodyPr/>
          <a:lstStyle/>
          <a:p>
            <a:r>
              <a:rPr lang="nl-BE" b="1" dirty="0"/>
              <a:t>Stap 1: </a:t>
            </a:r>
            <a:r>
              <a:rPr lang="nl-BE" b="1" dirty="0" err="1"/>
              <a:t>z</a:t>
            </a:r>
            <a:r>
              <a:rPr lang="nl-BE" b="1" dirty="0"/>
              <a:t>-score berekenen</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p:txBody>
      </p:sp>
      <p:sp>
        <p:nvSpPr>
          <p:cNvPr id="4" name="Slide Number Placeholder 3">
            <a:extLst>
              <a:ext uri="{FF2B5EF4-FFF2-40B4-BE49-F238E27FC236}">
                <a16:creationId xmlns:a16="http://schemas.microsoft.com/office/drawing/2014/main" id="{DE74D63A-E62C-4976-8D5F-409602F6AEF6}"/>
              </a:ext>
            </a:extLst>
          </p:cNvPr>
          <p:cNvSpPr>
            <a:spLocks noGrp="1"/>
          </p:cNvSpPr>
          <p:nvPr>
            <p:ph type="sldNum" sz="quarter" idx="12"/>
          </p:nvPr>
        </p:nvSpPr>
        <p:spPr/>
        <p:txBody>
          <a:bodyPr/>
          <a:lstStyle/>
          <a:p>
            <a:fld id="{7AE184E0-0BD4-4705-A12B-9B71DDE63301}" type="slidenum">
              <a:rPr lang="en-GB" noProof="0" smtClean="0"/>
              <a:t>36</a:t>
            </a:fld>
            <a:endParaRPr lang="en-GB" noProof="0" dirty="0"/>
          </a:p>
        </p:txBody>
      </p:sp>
      <p:sp>
        <p:nvSpPr>
          <p:cNvPr id="5" name="Content Placeholder 4">
            <a:extLst>
              <a:ext uri="{FF2B5EF4-FFF2-40B4-BE49-F238E27FC236}">
                <a16:creationId xmlns:a16="http://schemas.microsoft.com/office/drawing/2014/main" id="{EB51CA3C-42AD-4F7A-8E33-9EE6DD0BD36F}"/>
              </a:ext>
            </a:extLst>
          </p:cNvPr>
          <p:cNvSpPr>
            <a:spLocks noGrp="1"/>
          </p:cNvSpPr>
          <p:nvPr>
            <p:ph idx="13"/>
          </p:nvPr>
        </p:nvSpPr>
        <p:spPr/>
        <p:txBody>
          <a:bodyPr/>
          <a:lstStyle/>
          <a:p>
            <a:endParaRPr lang="nl-BE"/>
          </a:p>
        </p:txBody>
      </p:sp>
      <p:sp>
        <p:nvSpPr>
          <p:cNvPr id="7" name="Content Placeholder 4">
            <a:extLst>
              <a:ext uri="{FF2B5EF4-FFF2-40B4-BE49-F238E27FC236}">
                <a16:creationId xmlns:a16="http://schemas.microsoft.com/office/drawing/2014/main" id="{6834FCAA-07F4-4304-A0E5-AE1DF83AE744}"/>
              </a:ext>
            </a:extLst>
          </p:cNvPr>
          <p:cNvSpPr txBox="1">
            <a:spLocks/>
          </p:cNvSpPr>
          <p:nvPr/>
        </p:nvSpPr>
        <p:spPr>
          <a:xfrm>
            <a:off x="8147304" y="2215651"/>
            <a:ext cx="7964424" cy="929886"/>
          </a:xfrm>
          <a:prstGeom prst="rect">
            <a:avLst/>
          </a:prstGeom>
          <a:ln>
            <a:solidFill>
              <a:schemeClr val="accent1"/>
            </a:solidFill>
          </a:ln>
        </p:spPr>
        <p:txBody>
          <a:bodyPr vert="horz" lIns="91440" tIns="45720" rIns="91440" bIns="45720" rtlCol="0">
            <a:normAutofit/>
          </a:bodyPr>
          <a:lstStyle>
            <a:lvl1pPr marL="86400" indent="0" algn="l" defTabSz="457200" rtl="0" eaLnBrk="1" latinLnBrk="0" hangingPunct="1">
              <a:lnSpc>
                <a:spcPct val="100000"/>
              </a:lnSpc>
              <a:spcBef>
                <a:spcPts val="0"/>
              </a:spcBef>
              <a:buFont typeface="Wingdings" panose="05000000000000000000" pitchFamily="2" charset="2"/>
              <a:buNone/>
              <a:defRPr sz="1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sz="2400" dirty="0"/>
              <a:t>Populatie: 				 µ = 7 en </a:t>
            </a:r>
            <a:r>
              <a:rPr lang="nl-BE" sz="2400" dirty="0">
                <a:solidFill>
                  <a:srgbClr val="002060"/>
                </a:solidFill>
              </a:rPr>
              <a:t>σ = 1.5</a:t>
            </a:r>
          </a:p>
          <a:p>
            <a:r>
              <a:rPr lang="nl-BE" sz="2400" dirty="0">
                <a:solidFill>
                  <a:srgbClr val="002060"/>
                </a:solidFill>
              </a:rPr>
              <a:t>Steekproef n=120:    x = 7.5</a:t>
            </a:r>
            <a:endParaRPr lang="nl-BE" sz="2400" dirty="0"/>
          </a:p>
        </p:txBody>
      </p:sp>
      <p:cxnSp>
        <p:nvCxnSpPr>
          <p:cNvPr id="10" name="Straight Connector 9">
            <a:extLst>
              <a:ext uri="{FF2B5EF4-FFF2-40B4-BE49-F238E27FC236}">
                <a16:creationId xmlns:a16="http://schemas.microsoft.com/office/drawing/2014/main" id="{252E7DFA-620A-4A85-80FD-93C1C7523835}"/>
              </a:ext>
            </a:extLst>
          </p:cNvPr>
          <p:cNvCxnSpPr>
            <a:cxnSpLocks/>
          </p:cNvCxnSpPr>
          <p:nvPr/>
        </p:nvCxnSpPr>
        <p:spPr>
          <a:xfrm>
            <a:off x="11558016" y="2724912"/>
            <a:ext cx="31089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9" name="Afbeelding 8">
            <a:extLst>
              <a:ext uri="{FF2B5EF4-FFF2-40B4-BE49-F238E27FC236}">
                <a16:creationId xmlns:a16="http://schemas.microsoft.com/office/drawing/2014/main" id="{66B37BD5-A9A9-45FB-B60B-D4E211EC9C45}"/>
              </a:ext>
            </a:extLst>
          </p:cNvPr>
          <p:cNvPicPr>
            <a:picLocks noChangeAspect="1"/>
          </p:cNvPicPr>
          <p:nvPr/>
        </p:nvPicPr>
        <p:blipFill>
          <a:blip r:embed="rId3"/>
          <a:stretch>
            <a:fillRect/>
          </a:stretch>
        </p:blipFill>
        <p:spPr>
          <a:xfrm>
            <a:off x="896432" y="3623322"/>
            <a:ext cx="10402752" cy="2333951"/>
          </a:xfrm>
          <a:prstGeom prst="rect">
            <a:avLst/>
          </a:prstGeom>
        </p:spPr>
      </p:pic>
      <p:pic>
        <p:nvPicPr>
          <p:cNvPr id="11" name="Afbeelding 10">
            <a:extLst>
              <a:ext uri="{FF2B5EF4-FFF2-40B4-BE49-F238E27FC236}">
                <a16:creationId xmlns:a16="http://schemas.microsoft.com/office/drawing/2014/main" id="{6F7AC7B7-493F-4FF2-AD13-7413593471EC}"/>
              </a:ext>
            </a:extLst>
          </p:cNvPr>
          <p:cNvPicPr>
            <a:picLocks noChangeAspect="1"/>
          </p:cNvPicPr>
          <p:nvPr/>
        </p:nvPicPr>
        <p:blipFill>
          <a:blip r:embed="rId4"/>
          <a:stretch>
            <a:fillRect/>
          </a:stretch>
        </p:blipFill>
        <p:spPr>
          <a:xfrm>
            <a:off x="11886441" y="4208522"/>
            <a:ext cx="5125165" cy="1752845"/>
          </a:xfrm>
          <a:prstGeom prst="rect">
            <a:avLst/>
          </a:prstGeom>
        </p:spPr>
      </p:pic>
      <p:pic>
        <p:nvPicPr>
          <p:cNvPr id="12" name="Afbeelding 11">
            <a:extLst>
              <a:ext uri="{FF2B5EF4-FFF2-40B4-BE49-F238E27FC236}">
                <a16:creationId xmlns:a16="http://schemas.microsoft.com/office/drawing/2014/main" id="{186A6013-CFB3-46E9-9BD2-0ECD0B7CA35E}"/>
              </a:ext>
            </a:extLst>
          </p:cNvPr>
          <p:cNvPicPr>
            <a:picLocks noChangeAspect="1"/>
          </p:cNvPicPr>
          <p:nvPr/>
        </p:nvPicPr>
        <p:blipFill>
          <a:blip r:embed="rId5"/>
          <a:stretch>
            <a:fillRect/>
          </a:stretch>
        </p:blipFill>
        <p:spPr>
          <a:xfrm>
            <a:off x="11868547" y="5868495"/>
            <a:ext cx="5125165" cy="1479138"/>
          </a:xfrm>
          <a:prstGeom prst="rect">
            <a:avLst/>
          </a:prstGeom>
        </p:spPr>
      </p:pic>
    </p:spTree>
    <p:extLst>
      <p:ext uri="{BB962C8B-B14F-4D97-AF65-F5344CB8AC3E}">
        <p14:creationId xmlns:p14="http://schemas.microsoft.com/office/powerpoint/2010/main" val="4062798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B6A5B00-B4A7-43E7-B311-96369E8BA67D}"/>
              </a:ext>
            </a:extLst>
          </p:cNvPr>
          <p:cNvSpPr>
            <a:spLocks noGrp="1"/>
          </p:cNvSpPr>
          <p:nvPr>
            <p:ph type="title"/>
          </p:nvPr>
        </p:nvSpPr>
        <p:spPr/>
        <p:txBody>
          <a:bodyPr>
            <a:noAutofit/>
          </a:bodyPr>
          <a:lstStyle/>
          <a:p>
            <a:r>
              <a:rPr lang="nl-BE" dirty="0"/>
              <a:t>Centrale limietstelling</a:t>
            </a:r>
          </a:p>
        </p:txBody>
      </p:sp>
      <mc:AlternateContent xmlns:mc="http://schemas.openxmlformats.org/markup-compatibility/2006" xmlns:a14="http://schemas.microsoft.com/office/drawing/2010/main">
        <mc:Choice Requires="a14">
          <p:sp>
            <p:nvSpPr>
              <p:cNvPr id="7" name="Tijdelijke aanduiding voor inhoud 6">
                <a:extLst>
                  <a:ext uri="{FF2B5EF4-FFF2-40B4-BE49-F238E27FC236}">
                    <a16:creationId xmlns:a16="http://schemas.microsoft.com/office/drawing/2014/main" id="{B6288BE2-D66B-483F-8005-D822E24C5A89}"/>
                  </a:ext>
                </a:extLst>
              </p:cNvPr>
              <p:cNvSpPr>
                <a:spLocks noGrp="1"/>
              </p:cNvSpPr>
              <p:nvPr>
                <p:ph idx="1"/>
              </p:nvPr>
            </p:nvSpPr>
            <p:spPr/>
            <p:txBody>
              <a:bodyPr/>
              <a:lstStyle/>
              <a:p>
                <a:r>
                  <a:rPr lang="nl-BE" b="1" dirty="0"/>
                  <a:t>Stap 2: de kans (p) van de </a:t>
                </a:r>
                <a:r>
                  <a:rPr lang="nl-BE" b="1" dirty="0" err="1"/>
                  <a:t>z</a:t>
                </a:r>
                <a:r>
                  <a:rPr lang="nl-BE" b="1" dirty="0"/>
                  <a:t>-score (3.65) bepalen</a:t>
                </a:r>
              </a:p>
              <a:p>
                <a:pPr lvl="1"/>
                <a:r>
                  <a:rPr lang="nl-BE" dirty="0"/>
                  <a:t>P(Z ≥ 3.65) = .00013 </a:t>
                </a:r>
              </a:p>
              <a:p>
                <a:endParaRPr lang="nl-BE" dirty="0"/>
              </a:p>
              <a:p>
                <a:r>
                  <a:rPr lang="nl-BE" dirty="0">
                    <a:solidFill>
                      <a:srgbClr val="002060"/>
                    </a:solidFill>
                  </a:rPr>
                  <a:t>De kans op steekproefgemiddelde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r>
                      <a:rPr lang="nl-BE" i="1">
                        <a:solidFill>
                          <a:srgbClr val="002060"/>
                        </a:solidFill>
                        <a:latin typeface="Cambria Math" panose="02040503050406030204" pitchFamily="18" charset="0"/>
                      </a:rPr>
                      <m:t> </m:t>
                    </m:r>
                  </m:oMath>
                </a14:m>
                <a:r>
                  <a:rPr lang="nl-BE" dirty="0"/>
                  <a:t>&gt; 7.5 is slechts 0,013%</a:t>
                </a:r>
              </a:p>
              <a:p>
                <a:pPr lvl="1"/>
                <a:r>
                  <a:rPr lang="nl-BE" dirty="0"/>
                  <a:t>99,9 % kans dat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r>
                      <a:rPr lang="nl-BE" i="1">
                        <a:solidFill>
                          <a:srgbClr val="002060"/>
                        </a:solidFill>
                        <a:latin typeface="Cambria Math" panose="02040503050406030204" pitchFamily="18" charset="0"/>
                      </a:rPr>
                      <m:t> </m:t>
                    </m:r>
                  </m:oMath>
                </a14:m>
                <a:r>
                  <a:rPr lang="nl-BE" dirty="0"/>
                  <a:t>&lt; 7.5 </a:t>
                </a:r>
              </a:p>
              <a:p>
                <a:pPr lvl="1"/>
                <a14:m>
                  <m:oMath xmlns:m="http://schemas.openxmlformats.org/officeDocument/2006/math">
                    <m:acc>
                      <m:accPr>
                        <m:chr m:val="̅"/>
                        <m:ctrlPr>
                          <a:rPr lang="nl-BE" i="1" smtClean="0">
                            <a:solidFill>
                              <a:srgbClr val="5D9CC7"/>
                            </a:solidFill>
                            <a:latin typeface="Cambria Math" panose="02040503050406030204" pitchFamily="18" charset="0"/>
                          </a:rPr>
                        </m:ctrlPr>
                      </m:accPr>
                      <m:e>
                        <m:r>
                          <a:rPr lang="nl-BE" i="1">
                            <a:solidFill>
                              <a:srgbClr val="5D9CC7"/>
                            </a:solidFill>
                            <a:latin typeface="Cambria Math" panose="02040503050406030204" pitchFamily="18" charset="0"/>
                          </a:rPr>
                          <m:t>𝑋</m:t>
                        </m:r>
                      </m:e>
                    </m:acc>
                    <m:r>
                      <a:rPr lang="nl-BE" i="1">
                        <a:solidFill>
                          <a:srgbClr val="5D9CC7"/>
                        </a:solidFill>
                        <a:latin typeface="Cambria Math" panose="02040503050406030204" pitchFamily="18" charset="0"/>
                      </a:rPr>
                      <m:t> </m:t>
                    </m:r>
                  </m:oMath>
                </a14:m>
                <a:r>
                  <a:rPr lang="nl-BE" dirty="0">
                    <a:solidFill>
                      <a:srgbClr val="5D9CC7"/>
                    </a:solidFill>
                  </a:rPr>
                  <a:t>= 7.5 is dus zeer uitzonderlijk:</a:t>
                </a:r>
              </a:p>
              <a:p>
                <a:pPr lvl="2"/>
                <a:r>
                  <a:rPr lang="nl-BE" dirty="0">
                    <a:solidFill>
                      <a:srgbClr val="5D9CC7"/>
                    </a:solidFill>
                  </a:rPr>
                  <a:t>Helemaal rechts in de steekproevenverdeling</a:t>
                </a:r>
              </a:p>
              <a:p>
                <a:pPr marL="86400" indent="0">
                  <a:buNone/>
                </a:pPr>
                <a:endParaRPr lang="nl-BE" dirty="0"/>
              </a:p>
            </p:txBody>
          </p:sp>
        </mc:Choice>
        <mc:Fallback xmlns="">
          <p:sp>
            <p:nvSpPr>
              <p:cNvPr id="7" name="Tijdelijke aanduiding voor inhoud 6">
                <a:extLst>
                  <a:ext uri="{FF2B5EF4-FFF2-40B4-BE49-F238E27FC236}">
                    <a16:creationId xmlns:a16="http://schemas.microsoft.com/office/drawing/2014/main" id="{B6288BE2-D66B-483F-8005-D822E24C5A89}"/>
                  </a:ext>
                </a:extLst>
              </p:cNvPr>
              <p:cNvSpPr>
                <a:spLocks noGrp="1" noRot="1" noChangeAspect="1" noMove="1" noResize="1" noEditPoints="1" noAdjustHandles="1" noChangeArrowheads="1" noChangeShapeType="1" noTextEdit="1"/>
              </p:cNvSpPr>
              <p:nvPr>
                <p:ph idx="1"/>
              </p:nvPr>
            </p:nvSpPr>
            <p:spPr>
              <a:blipFill>
                <a:blip r:embed="rId3"/>
                <a:stretch>
                  <a:fillRect l="-145"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C5559113-CF9B-4AC8-9700-4F25347AA686}"/>
              </a:ext>
            </a:extLst>
          </p:cNvPr>
          <p:cNvSpPr>
            <a:spLocks noGrp="1"/>
          </p:cNvSpPr>
          <p:nvPr>
            <p:ph type="sldNum" sz="quarter" idx="12"/>
          </p:nvPr>
        </p:nvSpPr>
        <p:spPr/>
        <p:txBody>
          <a:bodyPr/>
          <a:lstStyle/>
          <a:p>
            <a:fld id="{7AE184E0-0BD4-4705-A12B-9B71DDE63301}" type="slidenum">
              <a:rPr lang="en-GB" noProof="0" smtClean="0"/>
              <a:pPr/>
              <a:t>37</a:t>
            </a:fld>
            <a:endParaRPr lang="en-GB" noProof="0" dirty="0"/>
          </a:p>
        </p:txBody>
      </p:sp>
      <p:sp>
        <p:nvSpPr>
          <p:cNvPr id="8" name="Tijdelijke aanduiding voor inhoud 7">
            <a:extLst>
              <a:ext uri="{FF2B5EF4-FFF2-40B4-BE49-F238E27FC236}">
                <a16:creationId xmlns:a16="http://schemas.microsoft.com/office/drawing/2014/main" id="{77F7A827-4811-4843-8BB8-24AB1F5FC391}"/>
              </a:ext>
            </a:extLst>
          </p:cNvPr>
          <p:cNvSpPr>
            <a:spLocks noGrp="1"/>
          </p:cNvSpPr>
          <p:nvPr>
            <p:ph idx="13"/>
          </p:nvPr>
        </p:nvSpPr>
        <p:spPr/>
        <p:txBody>
          <a:bodyPr/>
          <a:lstStyle/>
          <a:p>
            <a:endParaRPr lang="nl-BE"/>
          </a:p>
        </p:txBody>
      </p:sp>
      <p:pic>
        <p:nvPicPr>
          <p:cNvPr id="10" name="Afbeelding 9">
            <a:extLst>
              <a:ext uri="{FF2B5EF4-FFF2-40B4-BE49-F238E27FC236}">
                <a16:creationId xmlns:a16="http://schemas.microsoft.com/office/drawing/2014/main" id="{63AA2B25-30B2-4B90-B1B8-211AFB23B733}"/>
              </a:ext>
            </a:extLst>
          </p:cNvPr>
          <p:cNvPicPr>
            <a:picLocks noChangeAspect="1"/>
          </p:cNvPicPr>
          <p:nvPr/>
        </p:nvPicPr>
        <p:blipFill>
          <a:blip r:embed="rId4"/>
          <a:stretch>
            <a:fillRect/>
          </a:stretch>
        </p:blipFill>
        <p:spPr>
          <a:xfrm>
            <a:off x="12041748" y="1938413"/>
            <a:ext cx="4683022" cy="5998914"/>
          </a:xfrm>
          <a:prstGeom prst="rect">
            <a:avLst/>
          </a:prstGeom>
        </p:spPr>
      </p:pic>
      <p:pic>
        <p:nvPicPr>
          <p:cNvPr id="19" name="Afbeelding 18">
            <a:extLst>
              <a:ext uri="{FF2B5EF4-FFF2-40B4-BE49-F238E27FC236}">
                <a16:creationId xmlns:a16="http://schemas.microsoft.com/office/drawing/2014/main" id="{CEBF4639-9180-40C8-9DC9-C50274B79BD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5446" b="70000" l="28988" r="81902">
                        <a14:foregroundMark x1="43175" y1="64356" x2="43175" y2="64356"/>
                        <a14:foregroundMark x1="68635" y1="65743" x2="68635" y2="65743"/>
                        <a14:foregroundMark x1="70552" y1="68614" x2="70552" y2="68614"/>
                        <a14:foregroundMark x1="74770" y1="68812" x2="74770" y2="68812"/>
                        <a14:foregroundMark x1="77991" y1="69307" x2="77991" y2="69307"/>
                        <a14:foregroundMark x1="30445" y1="69703" x2="30445" y2="69703"/>
                        <a14:foregroundMark x1="79985" y1="69703" x2="79985" y2="69703"/>
                        <a14:foregroundMark x1="56058" y1="29010" x2="56058" y2="29010"/>
                        <a14:foregroundMark x1="55828" y1="26238" x2="55828" y2="26238"/>
                        <a14:foregroundMark x1="55752" y1="26733" x2="55752" y2="26733"/>
                        <a14:foregroundMark x1="55598" y1="26337" x2="55598" y2="26337"/>
                        <a14:foregroundMark x1="55138" y1="25545" x2="56672" y2="26634"/>
                        <a14:foregroundMark x1="56365" y1="26634" x2="56365" y2="26634"/>
                        <a14:foregroundMark x1="56135" y1="26634" x2="55215" y2="26040"/>
                        <a14:foregroundMark x1="55215" y1="26634" x2="56058" y2="26634"/>
                        <a14:foregroundMark x1="54985" y1="25446" x2="57439" y2="26040"/>
                        <a14:foregroundMark x1="41181" y1="69703" x2="41181" y2="69703"/>
                        <a14:foregroundMark x1="42331" y1="70000" x2="42331" y2="70000"/>
                        <a14:foregroundMark x1="52837" y1="69901" x2="52837" y2="69901"/>
                        <a14:foregroundMark x1="70399" y1="69901" x2="70399" y2="69901"/>
                        <a14:foregroundMark x1="66258" y1="69802" x2="66258" y2="69802"/>
                      </a14:backgroundRemoval>
                    </a14:imgEffect>
                  </a14:imgLayer>
                </a14:imgProps>
              </a:ext>
            </a:extLst>
          </a:blip>
          <a:srcRect l="22495" t="24850" r="11451" b="30147"/>
          <a:stretch/>
        </p:blipFill>
        <p:spPr>
          <a:xfrm>
            <a:off x="1749454" y="5722374"/>
            <a:ext cx="5605838" cy="2958163"/>
          </a:xfrm>
          <a:prstGeom prst="rect">
            <a:avLst/>
          </a:prstGeom>
        </p:spPr>
      </p:pic>
      <mc:AlternateContent xmlns:mc="http://schemas.openxmlformats.org/markup-compatibility/2006" xmlns:a14="http://schemas.microsoft.com/office/drawing/2010/main">
        <mc:Choice Requires="a14">
          <p:sp>
            <p:nvSpPr>
              <p:cNvPr id="22" name="Rechthoek 21">
                <a:extLst>
                  <a:ext uri="{FF2B5EF4-FFF2-40B4-BE49-F238E27FC236}">
                    <a16:creationId xmlns:a16="http://schemas.microsoft.com/office/drawing/2014/main" id="{DF698175-54B3-40DC-8D9A-99F8993901FC}"/>
                  </a:ext>
                </a:extLst>
              </p:cNvPr>
              <p:cNvSpPr/>
              <p:nvPr/>
            </p:nvSpPr>
            <p:spPr>
              <a:xfrm>
                <a:off x="7050745" y="8519496"/>
                <a:ext cx="1268140" cy="461665"/>
              </a:xfrm>
              <a:prstGeom prst="rect">
                <a:avLst/>
              </a:prstGeom>
            </p:spPr>
            <p:txBody>
              <a:bodyPr wrap="square">
                <a:spAutoFit/>
              </a:bodyPr>
              <a:lstStyle/>
              <a:p>
                <a:pPr defTabSz="914400">
                  <a:buClr>
                    <a:srgbClr val="000000"/>
                  </a:buClr>
                  <a:buFont typeface="Arial"/>
                  <a:buNone/>
                </a:pPr>
                <a14:m>
                  <m:oMath xmlns:m="http://schemas.openxmlformats.org/officeDocument/2006/math">
                    <m:acc>
                      <m:accPr>
                        <m:chr m:val="̅"/>
                        <m:ctrlPr>
                          <a:rPr lang="nl-BE" sz="2400" i="1" kern="0">
                            <a:solidFill>
                              <a:srgbClr val="000A39">
                                <a:lumMod val="90000"/>
                                <a:lumOff val="10000"/>
                              </a:srgbClr>
                            </a:solidFill>
                            <a:latin typeface="Cambria Math" panose="02040503050406030204" pitchFamily="18" charset="0"/>
                            <a:sym typeface="Arial"/>
                          </a:rPr>
                        </m:ctrlPr>
                      </m:accPr>
                      <m:e>
                        <m:r>
                          <a:rPr lang="nl-BE" sz="2400" i="1" kern="0">
                            <a:solidFill>
                              <a:srgbClr val="000A39">
                                <a:lumMod val="90000"/>
                                <a:lumOff val="10000"/>
                              </a:srgbClr>
                            </a:solidFill>
                            <a:latin typeface="Cambria Math" panose="02040503050406030204" pitchFamily="18" charset="0"/>
                            <a:sym typeface="Arial"/>
                          </a:rPr>
                          <m:t>𝑋</m:t>
                        </m:r>
                      </m:e>
                    </m:acc>
                  </m:oMath>
                </a14:m>
                <a:r>
                  <a:rPr lang="nl-BE" sz="2400" kern="0" dirty="0">
                    <a:solidFill>
                      <a:srgbClr val="000A39">
                        <a:lumMod val="90000"/>
                        <a:lumOff val="10000"/>
                      </a:srgbClr>
                    </a:solidFill>
                    <a:cs typeface="Arial"/>
                    <a:sym typeface="Arial"/>
                  </a:rPr>
                  <a:t> = 7.5 </a:t>
                </a:r>
                <a:endParaRPr lang="nl-BE" sz="2400" kern="0" dirty="0">
                  <a:solidFill>
                    <a:srgbClr val="000000"/>
                  </a:solidFill>
                  <a:cs typeface="Arial"/>
                  <a:sym typeface="Arial"/>
                </a:endParaRPr>
              </a:p>
            </p:txBody>
          </p:sp>
        </mc:Choice>
        <mc:Fallback xmlns="">
          <p:sp>
            <p:nvSpPr>
              <p:cNvPr id="22" name="Rechthoek 21">
                <a:extLst>
                  <a:ext uri="{FF2B5EF4-FFF2-40B4-BE49-F238E27FC236}">
                    <a16:creationId xmlns:a16="http://schemas.microsoft.com/office/drawing/2014/main" id="{DF698175-54B3-40DC-8D9A-99F8993901FC}"/>
                  </a:ext>
                </a:extLst>
              </p:cNvPr>
              <p:cNvSpPr>
                <a:spLocks noRot="1" noChangeAspect="1" noMove="1" noResize="1" noEditPoints="1" noAdjustHandles="1" noChangeArrowheads="1" noChangeShapeType="1" noTextEdit="1"/>
              </p:cNvSpPr>
              <p:nvPr/>
            </p:nvSpPr>
            <p:spPr>
              <a:xfrm>
                <a:off x="7050745" y="8519496"/>
                <a:ext cx="1268140" cy="461665"/>
              </a:xfrm>
              <a:prstGeom prst="rect">
                <a:avLst/>
              </a:prstGeom>
              <a:blipFill>
                <a:blip r:embed="rId7"/>
                <a:stretch>
                  <a:fillRect l="-1442" t="-9333" r="-5288" b="-32000"/>
                </a:stretch>
              </a:blipFill>
            </p:spPr>
            <p:txBody>
              <a:bodyPr/>
              <a:lstStyle/>
              <a:p>
                <a:r>
                  <a:rPr lang="nl-BE">
                    <a:noFill/>
                  </a:rPr>
                  <a:t> </a:t>
                </a:r>
              </a:p>
            </p:txBody>
          </p:sp>
        </mc:Fallback>
      </mc:AlternateContent>
      <p:sp>
        <p:nvSpPr>
          <p:cNvPr id="23" name="Ovaal 22">
            <a:extLst>
              <a:ext uri="{FF2B5EF4-FFF2-40B4-BE49-F238E27FC236}">
                <a16:creationId xmlns:a16="http://schemas.microsoft.com/office/drawing/2014/main" id="{0C0D833D-631F-4612-A7A9-63DBA3ACB986}"/>
              </a:ext>
            </a:extLst>
          </p:cNvPr>
          <p:cNvSpPr/>
          <p:nvPr/>
        </p:nvSpPr>
        <p:spPr>
          <a:xfrm>
            <a:off x="6740457" y="8449999"/>
            <a:ext cx="310288" cy="323943"/>
          </a:xfrm>
          <a:prstGeom prst="ellipse">
            <a:avLst/>
          </a:prstGeom>
          <a:noFill/>
          <a:ln w="38100" cap="flat" cmpd="sng" algn="ctr">
            <a:solidFill>
              <a:srgbClr val="000A39">
                <a:lumMod val="90000"/>
                <a:lumOff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3" name="Straight Connector 2">
            <a:extLst>
              <a:ext uri="{FF2B5EF4-FFF2-40B4-BE49-F238E27FC236}">
                <a16:creationId xmlns:a16="http://schemas.microsoft.com/office/drawing/2014/main" id="{90E963C5-FD95-4928-B9A7-64B812348C37}"/>
              </a:ext>
            </a:extLst>
          </p:cNvPr>
          <p:cNvCxnSpPr/>
          <p:nvPr/>
        </p:nvCxnSpPr>
        <p:spPr>
          <a:xfrm>
            <a:off x="15388683" y="7493620"/>
            <a:ext cx="970156" cy="0"/>
          </a:xfrm>
          <a:prstGeom prst="line">
            <a:avLst/>
          </a:prstGeom>
          <a:ln w="317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hthoek 1">
            <a:extLst>
              <a:ext uri="{FF2B5EF4-FFF2-40B4-BE49-F238E27FC236}">
                <a16:creationId xmlns:a16="http://schemas.microsoft.com/office/drawing/2014/main" id="{CEB1EF4E-55CB-9288-E9FD-0691B348CA8B}"/>
              </a:ext>
            </a:extLst>
          </p:cNvPr>
          <p:cNvSpPr/>
          <p:nvPr/>
        </p:nvSpPr>
        <p:spPr>
          <a:xfrm>
            <a:off x="12041748" y="7048499"/>
            <a:ext cx="4969858" cy="56726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32397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692774"/>
            <a:ext cx="16858641" cy="7937327"/>
          </a:xfrm>
          <a:solidFill>
            <a:schemeClr val="bg1"/>
          </a:solidFill>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dirty="0" err="1"/>
              <a:t>Inferentiële</a:t>
            </a:r>
            <a:r>
              <a:rPr lang="nl-BE" dirty="0"/>
              <a:t> of inductieve statistiek (p.49-73)</a:t>
            </a:r>
          </a:p>
          <a:p>
            <a:pPr lvl="2"/>
            <a:r>
              <a:rPr lang="nl-BE" dirty="0">
                <a:solidFill>
                  <a:srgbClr val="5D9CC7"/>
                </a:solidFill>
              </a:rPr>
              <a:t>Representativiteit van de steekproef</a:t>
            </a:r>
          </a:p>
          <a:p>
            <a:pPr lvl="2"/>
            <a:r>
              <a:rPr lang="nl-BE" dirty="0">
                <a:solidFill>
                  <a:srgbClr val="5D9CC7"/>
                </a:solidFill>
              </a:rPr>
              <a:t>Het belang van de normale verdeling</a:t>
            </a:r>
          </a:p>
          <a:p>
            <a:pPr lvl="2"/>
            <a:r>
              <a:rPr lang="nl-BE" dirty="0">
                <a:solidFill>
                  <a:srgbClr val="5D9CC7"/>
                </a:solidFill>
              </a:rPr>
              <a:t>Steekproevenverdeling en de CLS</a:t>
            </a:r>
          </a:p>
          <a:p>
            <a:pPr lvl="2"/>
            <a:r>
              <a:rPr lang="nl-BE" b="1" dirty="0">
                <a:solidFill>
                  <a:srgbClr val="C00000"/>
                </a:solidFill>
              </a:rPr>
              <a:t>Puntschatting en intervalschatting van populatieparameters</a:t>
            </a:r>
          </a:p>
          <a:p>
            <a:pPr lvl="2"/>
            <a:r>
              <a:rPr lang="nl-BE" dirty="0">
                <a:solidFill>
                  <a:srgbClr val="5D9CC7"/>
                </a:solidFill>
              </a:rPr>
              <a:t>Statistische hypothesetoetsing</a:t>
            </a:r>
          </a:p>
          <a:p>
            <a:pPr lvl="2"/>
            <a:r>
              <a:rPr lang="nl-BE" dirty="0">
                <a:solidFill>
                  <a:srgbClr val="5D9CC7"/>
                </a:solidFill>
              </a:rPr>
              <a:t>Effectgrootte</a:t>
            </a:r>
          </a:p>
          <a:p>
            <a:pPr lvl="2"/>
            <a:r>
              <a:rPr lang="nl-BE" dirty="0">
                <a:solidFill>
                  <a:srgbClr val="5D9CC7"/>
                </a:solidFill>
              </a:rPr>
              <a:t>Oefeningen</a:t>
            </a:r>
          </a:p>
          <a:p>
            <a:endParaRPr lang="nl-BE" dirty="0">
              <a:solidFill>
                <a:srgbClr val="5D9CC7"/>
              </a:solidFill>
            </a:endParaRP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38</a:t>
            </a:fld>
            <a:endParaRPr lang="en-GB" noProof="0" dirty="0"/>
          </a:p>
        </p:txBody>
      </p:sp>
    </p:spTree>
    <p:extLst>
      <p:ext uri="{BB962C8B-B14F-4D97-AF65-F5344CB8AC3E}">
        <p14:creationId xmlns:p14="http://schemas.microsoft.com/office/powerpoint/2010/main" val="3405022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p:txBody>
          <a:bodyPr>
            <a:noAutofit/>
          </a:bodyPr>
          <a:lstStyle/>
          <a:p>
            <a:r>
              <a:rPr lang="nl-BE" dirty="0"/>
              <a:t>puntschatting</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p:txBody>
              <a:bodyPr/>
              <a:lstStyle/>
              <a:p>
                <a:r>
                  <a:rPr lang="nl-BE" dirty="0"/>
                  <a:t>In het vorige voorbeeld was μ drankgebruik bekend (= 7)</a:t>
                </a:r>
              </a:p>
              <a:p>
                <a:pPr lvl="1"/>
                <a:r>
                  <a:rPr lang="nl-BE" dirty="0"/>
                  <a:t>MAAR </a:t>
                </a:r>
                <a:r>
                  <a:rPr lang="nl-BE" b="1" dirty="0"/>
                  <a:t>μ</a:t>
                </a:r>
                <a:r>
                  <a:rPr lang="nl-BE" dirty="0"/>
                  <a:t> is meestal </a:t>
                </a:r>
                <a:r>
                  <a:rPr lang="nl-BE" b="1" dirty="0"/>
                  <a:t>onbekend</a:t>
                </a:r>
                <a:r>
                  <a:rPr lang="nl-BE" dirty="0"/>
                  <a:t>, dus </a:t>
                </a:r>
                <a:r>
                  <a:rPr lang="nl-BE" b="1" dirty="0"/>
                  <a:t>schatting </a:t>
                </a:r>
                <a:r>
                  <a:rPr lang="nl-BE" dirty="0"/>
                  <a:t>maken</a:t>
                </a:r>
                <a:br>
                  <a:rPr lang="nl-BE" dirty="0"/>
                </a:br>
                <a:endParaRPr lang="nl-BE" dirty="0"/>
              </a:p>
              <a:p>
                <a:r>
                  <a:rPr lang="nl-BE" dirty="0"/>
                  <a:t>Bv. “Hoe eenzaam zijn Vlaamse senioren gemiddeld?”</a:t>
                </a:r>
                <a:br>
                  <a:rPr lang="nl-BE" dirty="0"/>
                </a:br>
                <a:r>
                  <a:rPr lang="nl-BE" dirty="0"/>
                  <a:t>       (‘1 = Helemaal niet eenzaam’ tot ‘10 = Heel erg eenzaam’)</a:t>
                </a:r>
              </a:p>
              <a:p>
                <a:pPr lvl="1"/>
                <a:endParaRPr lang="nl-BE" dirty="0"/>
              </a:p>
              <a:p>
                <a:pPr lvl="1"/>
                <a:r>
                  <a:rPr lang="nl-BE" dirty="0"/>
                  <a:t>Stel </a:t>
                </a:r>
                <a:r>
                  <a:rPr lang="nl-BE" dirty="0" err="1"/>
                  <a:t>toevalssteekproef</a:t>
                </a:r>
                <a:r>
                  <a:rPr lang="nl-BE" dirty="0"/>
                  <a:t> n = 130 senioren levert </a:t>
                </a:r>
                <a14:m>
                  <m:oMath xmlns:m="http://schemas.openxmlformats.org/officeDocument/2006/math">
                    <m:acc>
                      <m:accPr>
                        <m:chr m:val="̅"/>
                        <m:ctrlPr>
                          <a:rPr lang="nl-BE" i="1" smtClean="0">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r>
                      <a:rPr lang="nl-BE" i="1">
                        <a:solidFill>
                          <a:srgbClr val="002060"/>
                        </a:solidFill>
                        <a:latin typeface="Cambria Math" panose="02040503050406030204" pitchFamily="18" charset="0"/>
                      </a:rPr>
                      <m:t> </m:t>
                    </m:r>
                  </m:oMath>
                </a14:m>
                <a:r>
                  <a:rPr lang="nl-BE" dirty="0"/>
                  <a:t>= 6.7</a:t>
                </a:r>
              </a:p>
              <a:p>
                <a:pPr lvl="1"/>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r>
                      <a:rPr lang="nl-BE" i="1">
                        <a:solidFill>
                          <a:srgbClr val="002060"/>
                        </a:solidFill>
                        <a:latin typeface="Cambria Math" panose="02040503050406030204" pitchFamily="18" charset="0"/>
                      </a:rPr>
                      <m:t> </m:t>
                    </m:r>
                  </m:oMath>
                </a14:m>
                <a:r>
                  <a:rPr lang="nl-BE" dirty="0"/>
                  <a:t>= 6.7 is dan een puntschatting van 𝛍 </a:t>
                </a:r>
              </a:p>
              <a:p>
                <a:pPr lvl="2"/>
                <a:r>
                  <a:rPr lang="nl-BE" dirty="0"/>
                  <a:t>Je schat dat 𝛍 ≈ 6.7, MAAR geen zekerheid van goede schatting</a:t>
                </a:r>
              </a:p>
              <a:p>
                <a:pPr lvl="2"/>
                <a:r>
                  <a:rPr lang="nl-BE" b="1" dirty="0">
                    <a:solidFill>
                      <a:srgbClr val="C00000"/>
                    </a:solidFill>
                  </a:rPr>
                  <a:t>DAAROM: gebruik maken van een intervalschatting</a:t>
                </a:r>
              </a:p>
              <a:p>
                <a:endParaRPr lang="nl-BE" dirty="0"/>
              </a:p>
            </p:txBody>
          </p:sp>
        </mc:Choice>
        <mc:Fallback xmlns="">
          <p:sp>
            <p:nvSpPr>
              <p:cNvPr id="3" name="Tijdelijke aanduiding voor inhoud 2">
                <a:extLst>
                  <a:ext uri="{FF2B5EF4-FFF2-40B4-BE49-F238E27FC236}">
                    <a16:creationId xmlns:a16="http://schemas.microsoft.com/office/drawing/2014/main" id="{F9E7AEDF-C216-40AD-A36C-9E0F686849C1}"/>
                  </a:ext>
                </a:extLst>
              </p:cNvPr>
              <p:cNvSpPr>
                <a:spLocks noGrp="1" noRot="1" noChangeAspect="1" noMove="1" noResize="1" noEditPoints="1" noAdjustHandles="1" noChangeArrowheads="1" noChangeShapeType="1" noTextEdit="1"/>
              </p:cNvSpPr>
              <p:nvPr>
                <p:ph idx="1"/>
              </p:nvPr>
            </p:nvSpPr>
            <p:spPr>
              <a:blipFill>
                <a:blip r:embed="rId3"/>
                <a:stretch>
                  <a:fillRect l="-145" t="-533"/>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39</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a:p>
        </p:txBody>
      </p:sp>
      <p:pic>
        <p:nvPicPr>
          <p:cNvPr id="7" name="Afbeelding 6">
            <a:extLst>
              <a:ext uri="{FF2B5EF4-FFF2-40B4-BE49-F238E27FC236}">
                <a16:creationId xmlns:a16="http://schemas.microsoft.com/office/drawing/2014/main" id="{AB80EE47-769A-4ED8-A081-F2638700523E}"/>
              </a:ext>
            </a:extLst>
          </p:cNvPr>
          <p:cNvPicPr>
            <a:picLocks noChangeAspect="1"/>
          </p:cNvPicPr>
          <p:nvPr/>
        </p:nvPicPr>
        <p:blipFill>
          <a:blip r:embed="rId4"/>
          <a:stretch>
            <a:fillRect/>
          </a:stretch>
        </p:blipFill>
        <p:spPr>
          <a:xfrm flipH="1">
            <a:off x="14405316" y="4891799"/>
            <a:ext cx="2066584" cy="3788738"/>
          </a:xfrm>
          <a:prstGeom prst="rect">
            <a:avLst/>
          </a:prstGeom>
        </p:spPr>
      </p:pic>
    </p:spTree>
    <p:extLst>
      <p:ext uri="{BB962C8B-B14F-4D97-AF65-F5344CB8AC3E}">
        <p14:creationId xmlns:p14="http://schemas.microsoft.com/office/powerpoint/2010/main" val="1752902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692774"/>
            <a:ext cx="16858641" cy="7937327"/>
          </a:xfrm>
          <a:solidFill>
            <a:schemeClr val="bg1"/>
          </a:solidFill>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b="1" dirty="0" err="1">
                <a:solidFill>
                  <a:srgbClr val="C00000"/>
                </a:solidFill>
              </a:rPr>
              <a:t>Inferentiële</a:t>
            </a:r>
            <a:r>
              <a:rPr lang="nl-BE" b="1" dirty="0">
                <a:solidFill>
                  <a:srgbClr val="C00000"/>
                </a:solidFill>
              </a:rPr>
              <a:t> of inductieve statistiek (p.49-73)</a:t>
            </a:r>
          </a:p>
          <a:p>
            <a:pPr lvl="2"/>
            <a:r>
              <a:rPr lang="nl-BE" dirty="0">
                <a:solidFill>
                  <a:srgbClr val="80C0E0"/>
                </a:solidFill>
              </a:rPr>
              <a:t>Representativiteit van de steekproef</a:t>
            </a:r>
          </a:p>
          <a:p>
            <a:pPr lvl="2"/>
            <a:r>
              <a:rPr lang="nl-BE" dirty="0">
                <a:solidFill>
                  <a:srgbClr val="5D9CC7"/>
                </a:solidFill>
              </a:rPr>
              <a:t>Het belang van de normale verdeling</a:t>
            </a:r>
          </a:p>
          <a:p>
            <a:pPr lvl="2"/>
            <a:r>
              <a:rPr lang="nl-BE" dirty="0">
                <a:solidFill>
                  <a:srgbClr val="5D9CC7"/>
                </a:solidFill>
              </a:rPr>
              <a:t>Steekproevenverdeling en de CLS</a:t>
            </a:r>
          </a:p>
          <a:p>
            <a:pPr lvl="2"/>
            <a:r>
              <a:rPr lang="nl-BE" dirty="0">
                <a:solidFill>
                  <a:srgbClr val="5D9CC7"/>
                </a:solidFill>
              </a:rPr>
              <a:t>Puntschatting en intervalschatting van populatieparameters</a:t>
            </a:r>
          </a:p>
          <a:p>
            <a:pPr lvl="2"/>
            <a:r>
              <a:rPr lang="nl-BE" dirty="0">
                <a:solidFill>
                  <a:srgbClr val="5D9CC7"/>
                </a:solidFill>
              </a:rPr>
              <a:t>Statistische hypothesetoetsing</a:t>
            </a:r>
          </a:p>
          <a:p>
            <a:pPr lvl="2"/>
            <a:r>
              <a:rPr lang="nl-BE" dirty="0">
                <a:solidFill>
                  <a:srgbClr val="5D9CC7"/>
                </a:solidFill>
              </a:rPr>
              <a:t>Effectgrootte</a:t>
            </a:r>
          </a:p>
          <a:p>
            <a:pPr lvl="2"/>
            <a:r>
              <a:rPr lang="nl-BE" dirty="0">
                <a:solidFill>
                  <a:srgbClr val="5D9CC7"/>
                </a:solidFill>
              </a:rPr>
              <a:t>Oefeningen </a:t>
            </a:r>
          </a:p>
          <a:p>
            <a:endParaRPr lang="nl-BE" dirty="0">
              <a:solidFill>
                <a:srgbClr val="5D9CC7"/>
              </a:solidFill>
            </a:endParaRP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4</a:t>
            </a:fld>
            <a:endParaRPr lang="en-GB" noProof="0" dirty="0"/>
          </a:p>
        </p:txBody>
      </p:sp>
    </p:spTree>
    <p:extLst>
      <p:ext uri="{BB962C8B-B14F-4D97-AF65-F5344CB8AC3E}">
        <p14:creationId xmlns:p14="http://schemas.microsoft.com/office/powerpoint/2010/main" val="2484639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p:txBody>
          <a:bodyPr>
            <a:noAutofit/>
          </a:bodyPr>
          <a:lstStyle/>
          <a:p>
            <a:r>
              <a:rPr lang="nl-BE" dirty="0"/>
              <a:t>intervalschatting</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p:txBody>
              <a:bodyPr>
                <a:normAutofit/>
              </a:bodyPr>
              <a:lstStyle/>
              <a:p>
                <a:pPr marL="86400" indent="0">
                  <a:buNone/>
                </a:pPr>
                <a:r>
                  <a:rPr lang="nl-BE" b="1" dirty="0"/>
                  <a:t>Intervalschatting </a:t>
                </a:r>
                <a:r>
                  <a:rPr lang="nl-BE" dirty="0"/>
                  <a:t>= puntschatting met een betrouwbaarheidsinterval (BI)</a:t>
                </a:r>
              </a:p>
              <a:p>
                <a:pPr marL="86400" indent="0">
                  <a:buNone/>
                </a:pPr>
                <a:endParaRPr lang="nl-BE" dirty="0"/>
              </a:p>
              <a:p>
                <a:pPr marL="86400" indent="0">
                  <a:buNone/>
                </a:pPr>
                <a:r>
                  <a:rPr lang="nl-BE" b="1" dirty="0"/>
                  <a:t>Betrouwbaarheidsinterval</a:t>
                </a:r>
                <a:r>
                  <a:rPr lang="nl-BE" dirty="0"/>
                  <a:t>:</a:t>
                </a:r>
              </a:p>
              <a:p>
                <a:r>
                  <a:rPr lang="nl-BE" dirty="0"/>
                  <a:t>Een bereik aan mogelijke waarden rond de geschatte waarde, afgebakend door een onder- en bovengrens</a:t>
                </a:r>
              </a:p>
              <a:p>
                <a:r>
                  <a:rPr lang="nl-BE" dirty="0"/>
                  <a:t>Betrouwbaarheidsinterval = schatting</a:t>
                </a:r>
                <a:r>
                  <a:rPr lang="nl-BE" dirty="0">
                    <a:sym typeface="Symbol" pitchFamily="18" charset="2"/>
                  </a:rPr>
                  <a:t>  foutenmarge (</a:t>
                </a:r>
                <a14:m>
                  <m:oMath xmlns:m="http://schemas.openxmlformats.org/officeDocument/2006/math">
                    <m:r>
                      <a:rPr lang="nl-BE" b="1" i="1" dirty="0">
                        <a:latin typeface="Cambria Math" panose="02040503050406030204" pitchFamily="18" charset="0"/>
                      </a:rPr>
                      <m:t>𝜶</m:t>
                    </m:r>
                  </m:oMath>
                </a14:m>
                <a:r>
                  <a:rPr lang="nl-BE" dirty="0">
                    <a:sym typeface="Symbol" pitchFamily="18" charset="2"/>
                  </a:rPr>
                  <a:t>)</a:t>
                </a:r>
              </a:p>
              <a:p>
                <a:pPr marL="86400" indent="0">
                  <a:buNone/>
                </a:pPr>
                <a:endParaRPr lang="nl-BE" dirty="0"/>
              </a:p>
              <a:p>
                <a:pPr marL="86400" indent="0">
                  <a:buNone/>
                </a:pPr>
                <a:endParaRPr lang="nl-BE" dirty="0"/>
              </a:p>
              <a:p>
                <a:pPr marL="86400" indent="0">
                  <a:buNone/>
                </a:pPr>
                <a:endParaRPr lang="nl-BE" dirty="0"/>
              </a:p>
              <a:p>
                <a:pPr marL="86400" indent="0">
                  <a:buNone/>
                </a:pPr>
                <a:endParaRPr lang="nl-BE" dirty="0"/>
              </a:p>
              <a:p>
                <a:pPr marL="86400" indent="0">
                  <a:buNone/>
                </a:pPr>
                <a:br>
                  <a:rPr lang="nl-BE" dirty="0"/>
                </a:br>
                <a:endParaRPr lang="nl-BE" dirty="0"/>
              </a:p>
            </p:txBody>
          </p:sp>
        </mc:Choice>
        <mc:Fallback xmlns="">
          <p:sp>
            <p:nvSpPr>
              <p:cNvPr id="3" name="Tijdelijke aanduiding voor inhoud 2">
                <a:extLst>
                  <a:ext uri="{FF2B5EF4-FFF2-40B4-BE49-F238E27FC236}">
                    <a16:creationId xmlns:a16="http://schemas.microsoft.com/office/drawing/2014/main" id="{F9E7AEDF-C216-40AD-A36C-9E0F686849C1}"/>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40</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887937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692774"/>
            <a:ext cx="16858641" cy="7937327"/>
          </a:xfrm>
          <a:solidFill>
            <a:schemeClr val="bg1"/>
          </a:solidFill>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dirty="0" err="1"/>
              <a:t>Inferentiële</a:t>
            </a:r>
            <a:r>
              <a:rPr lang="nl-BE" dirty="0"/>
              <a:t> of inductieve statistiek (p.49-73)</a:t>
            </a:r>
          </a:p>
          <a:p>
            <a:pPr lvl="2"/>
            <a:r>
              <a:rPr lang="nl-BE" dirty="0">
                <a:solidFill>
                  <a:srgbClr val="5D9CC7"/>
                </a:solidFill>
              </a:rPr>
              <a:t>Representativiteit van de steekproef</a:t>
            </a:r>
          </a:p>
          <a:p>
            <a:pPr lvl="2"/>
            <a:r>
              <a:rPr lang="nl-BE" dirty="0">
                <a:solidFill>
                  <a:srgbClr val="5D9CC7"/>
                </a:solidFill>
              </a:rPr>
              <a:t>Het belang van de normale verdeling</a:t>
            </a:r>
          </a:p>
          <a:p>
            <a:pPr lvl="2"/>
            <a:r>
              <a:rPr lang="nl-BE" dirty="0">
                <a:solidFill>
                  <a:srgbClr val="5D9CC7"/>
                </a:solidFill>
              </a:rPr>
              <a:t>Steekproevenverdeling en de CLS</a:t>
            </a:r>
          </a:p>
          <a:p>
            <a:pPr lvl="2"/>
            <a:r>
              <a:rPr lang="nl-BE" b="1" dirty="0">
                <a:solidFill>
                  <a:srgbClr val="C00000"/>
                </a:solidFill>
              </a:rPr>
              <a:t>Puntschatting en intervalschatting</a:t>
            </a:r>
          </a:p>
          <a:p>
            <a:pPr lvl="3"/>
            <a:r>
              <a:rPr lang="nl-BE" b="1" dirty="0">
                <a:solidFill>
                  <a:srgbClr val="C00000"/>
                </a:solidFill>
              </a:rPr>
              <a:t>Z-verdeling</a:t>
            </a:r>
          </a:p>
          <a:p>
            <a:pPr lvl="3"/>
            <a:r>
              <a:rPr lang="nl-BE" dirty="0">
                <a:solidFill>
                  <a:srgbClr val="5D9CC7"/>
                </a:solidFill>
              </a:rPr>
              <a:t>t-verdeling</a:t>
            </a:r>
          </a:p>
          <a:p>
            <a:pPr lvl="2"/>
            <a:r>
              <a:rPr lang="nl-BE" dirty="0">
                <a:solidFill>
                  <a:srgbClr val="5D9CC7"/>
                </a:solidFill>
              </a:rPr>
              <a:t>Statistische hypothesetoetsing</a:t>
            </a:r>
          </a:p>
          <a:p>
            <a:pPr lvl="2"/>
            <a:r>
              <a:rPr lang="nl-BE" dirty="0">
                <a:solidFill>
                  <a:srgbClr val="5D9CC7"/>
                </a:solidFill>
              </a:rPr>
              <a:t>Effectgrootte</a:t>
            </a:r>
          </a:p>
          <a:p>
            <a:pPr lvl="2"/>
            <a:r>
              <a:rPr lang="nl-BE" dirty="0">
                <a:solidFill>
                  <a:srgbClr val="5D9CC7"/>
                </a:solidFill>
              </a:rPr>
              <a:t>Oefeningen</a:t>
            </a:r>
          </a:p>
          <a:p>
            <a:endParaRPr lang="nl-BE" dirty="0">
              <a:solidFill>
                <a:srgbClr val="5D9CC7"/>
              </a:solidFill>
            </a:endParaRP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41</a:t>
            </a:fld>
            <a:endParaRPr lang="en-GB" noProof="0" dirty="0"/>
          </a:p>
        </p:txBody>
      </p:sp>
    </p:spTree>
    <p:extLst>
      <p:ext uri="{BB962C8B-B14F-4D97-AF65-F5344CB8AC3E}">
        <p14:creationId xmlns:p14="http://schemas.microsoft.com/office/powerpoint/2010/main" val="2261725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Betrouwbaarheidsinterval: </a:t>
            </a:r>
            <a:r>
              <a:rPr lang="nl-BE" dirty="0" err="1"/>
              <a:t>z</a:t>
            </a:r>
            <a:r>
              <a:rPr lang="nl-BE" dirty="0"/>
              <a:t>-verdeling</a:t>
            </a:r>
            <a:endParaRPr lang="en-US" dirty="0"/>
          </a:p>
        </p:txBody>
      </p:sp>
      <p:sp>
        <p:nvSpPr>
          <p:cNvPr id="3" name="Content Placeholder 2"/>
          <p:cNvSpPr>
            <a:spLocks noGrp="1"/>
          </p:cNvSpPr>
          <p:nvPr>
            <p:ph idx="1"/>
          </p:nvPr>
        </p:nvSpPr>
        <p:spPr>
          <a:xfrm>
            <a:off x="170147" y="1642300"/>
            <a:ext cx="12736961" cy="7651719"/>
          </a:xfrm>
          <a:solidFill>
            <a:schemeClr val="bg1"/>
          </a:solidFill>
          <a:ln>
            <a:noFill/>
          </a:ln>
        </p:spPr>
        <p:txBody>
          <a:bodyPr>
            <a:normAutofit fontScale="92500" lnSpcReduction="10000"/>
          </a:bodyPr>
          <a:lstStyle/>
          <a:p>
            <a:pPr marL="86400" indent="0">
              <a:buNone/>
            </a:pPr>
            <a:r>
              <a:rPr lang="nl-BE" b="1" u="sng" dirty="0">
                <a:solidFill>
                  <a:srgbClr val="002060"/>
                </a:solidFill>
              </a:rPr>
              <a:t>Voorbeeld</a:t>
            </a:r>
            <a:r>
              <a:rPr lang="nl-BE" b="1" dirty="0">
                <a:solidFill>
                  <a:srgbClr val="002060"/>
                </a:solidFill>
              </a:rPr>
              <a:t> (</a:t>
            </a:r>
            <a:r>
              <a:rPr lang="nl-BE" b="1" i="1" dirty="0" err="1">
                <a:solidFill>
                  <a:srgbClr val="002060"/>
                </a:solidFill>
              </a:rPr>
              <a:t>σ</a:t>
            </a:r>
            <a:r>
              <a:rPr lang="nl-BE" b="1" i="1" baseline="-25000" dirty="0" err="1">
                <a:solidFill>
                  <a:srgbClr val="002060"/>
                </a:solidFill>
              </a:rPr>
              <a:t>x</a:t>
            </a:r>
            <a:r>
              <a:rPr lang="nl-BE" b="1" baseline="-25000" dirty="0"/>
              <a:t>  </a:t>
            </a:r>
            <a:r>
              <a:rPr lang="nl-BE" b="1" dirty="0"/>
              <a:t>gekend)</a:t>
            </a:r>
            <a:endParaRPr lang="nl-BE" b="1" u="sng" dirty="0">
              <a:solidFill>
                <a:srgbClr val="002060"/>
              </a:solidFill>
            </a:endParaRPr>
          </a:p>
          <a:p>
            <a:r>
              <a:rPr lang="nl-BE" dirty="0">
                <a:solidFill>
                  <a:srgbClr val="002060"/>
                </a:solidFill>
              </a:rPr>
              <a:t>Steekproef 500 vrouwen: gemiddelde lengte is 168 cm</a:t>
            </a:r>
          </a:p>
          <a:p>
            <a:r>
              <a:rPr lang="nl-BE" dirty="0">
                <a:solidFill>
                  <a:srgbClr val="002060"/>
                </a:solidFill>
                <a:sym typeface="Symbol" panose="05050102010706020507" pitchFamily="18" charset="2"/>
              </a:rPr>
              <a:t></a:t>
            </a:r>
            <a:r>
              <a:rPr lang="nl-BE" dirty="0" err="1">
                <a:solidFill>
                  <a:srgbClr val="002060"/>
                </a:solidFill>
                <a:sym typeface="Symbol" panose="05050102010706020507" pitchFamily="18" charset="2"/>
              </a:rPr>
              <a:t>x</a:t>
            </a:r>
            <a:r>
              <a:rPr lang="nl-BE" baseline="-25000" dirty="0" err="1">
                <a:solidFill>
                  <a:srgbClr val="002060"/>
                </a:solidFill>
              </a:rPr>
              <a:t>lengte</a:t>
            </a:r>
            <a:r>
              <a:rPr lang="nl-BE" dirty="0">
                <a:solidFill>
                  <a:srgbClr val="002060"/>
                </a:solidFill>
              </a:rPr>
              <a:t> = 168, </a:t>
            </a:r>
            <a:r>
              <a:rPr lang="nl-BE" b="1" i="1" dirty="0" err="1">
                <a:solidFill>
                  <a:srgbClr val="002060"/>
                </a:solidFill>
              </a:rPr>
              <a:t>σ</a:t>
            </a:r>
            <a:r>
              <a:rPr lang="nl-BE" baseline="-25000" dirty="0" err="1">
                <a:solidFill>
                  <a:srgbClr val="002060"/>
                </a:solidFill>
              </a:rPr>
              <a:t>lengte</a:t>
            </a:r>
            <a:r>
              <a:rPr lang="nl-BE" dirty="0">
                <a:solidFill>
                  <a:srgbClr val="002060"/>
                </a:solidFill>
              </a:rPr>
              <a:t> = 35</a:t>
            </a:r>
          </a:p>
          <a:p>
            <a:pPr marL="86400" indent="0">
              <a:buNone/>
            </a:pPr>
            <a:endParaRPr lang="nl-BE" dirty="0">
              <a:solidFill>
                <a:srgbClr val="002060"/>
              </a:solidFill>
            </a:endParaRPr>
          </a:p>
          <a:p>
            <a:pPr marL="86400" indent="0">
              <a:buNone/>
            </a:pPr>
            <a:r>
              <a:rPr lang="nl-BE" dirty="0">
                <a:solidFill>
                  <a:srgbClr val="002060"/>
                </a:solidFill>
              </a:rPr>
              <a:t>							=1,96 *[35 / √500] = 3.068</a:t>
            </a:r>
          </a:p>
          <a:p>
            <a:pPr marL="86400" indent="0">
              <a:buNone/>
            </a:pPr>
            <a:endParaRPr lang="nl-BE" dirty="0">
              <a:solidFill>
                <a:srgbClr val="002060"/>
              </a:solidFill>
            </a:endParaRPr>
          </a:p>
          <a:p>
            <a:endParaRPr lang="nl-BE" dirty="0">
              <a:solidFill>
                <a:srgbClr val="002060"/>
              </a:solidFill>
            </a:endParaRPr>
          </a:p>
          <a:p>
            <a:r>
              <a:rPr lang="nl-BE" dirty="0">
                <a:solidFill>
                  <a:srgbClr val="002060"/>
                </a:solidFill>
              </a:rPr>
              <a:t>Grenzen:</a:t>
            </a:r>
          </a:p>
          <a:p>
            <a:pPr marL="86400" indent="0">
              <a:buNone/>
            </a:pPr>
            <a:endParaRPr lang="nl-BE" dirty="0">
              <a:solidFill>
                <a:srgbClr val="002060"/>
              </a:solidFill>
            </a:endParaRPr>
          </a:p>
          <a:p>
            <a:pPr marL="86400" indent="0">
              <a:buNone/>
            </a:pPr>
            <a:endParaRPr lang="nl-BE" dirty="0">
              <a:solidFill>
                <a:srgbClr val="002060"/>
              </a:solidFill>
            </a:endParaRPr>
          </a:p>
          <a:p>
            <a:pPr lvl="3"/>
            <a:r>
              <a:rPr lang="nl-BE" dirty="0">
                <a:solidFill>
                  <a:srgbClr val="002060"/>
                </a:solidFill>
              </a:rPr>
              <a:t>ondergrens 	= 168   -   3,07	= 164,93  </a:t>
            </a:r>
          </a:p>
          <a:p>
            <a:pPr lvl="3"/>
            <a:r>
              <a:rPr lang="nl-BE" dirty="0">
                <a:solidFill>
                  <a:srgbClr val="002060"/>
                </a:solidFill>
              </a:rPr>
              <a:t>bovengrens 	= 168   +  3,07	= 171,07</a:t>
            </a:r>
          </a:p>
          <a:p>
            <a:pPr marL="86400" indent="0">
              <a:buNone/>
            </a:pPr>
            <a:endParaRPr lang="nl-BE" dirty="0">
              <a:solidFill>
                <a:srgbClr val="002060"/>
              </a:solidFill>
            </a:endParaRPr>
          </a:p>
          <a:p>
            <a:pPr marL="86400" indent="0">
              <a:buNone/>
            </a:pPr>
            <a:r>
              <a:rPr lang="nl-BE" dirty="0">
                <a:solidFill>
                  <a:srgbClr val="002060"/>
                </a:solidFill>
              </a:rPr>
              <a:t>Met 95% zekerheid ligt de gemiddelde lengte</a:t>
            </a:r>
          </a:p>
          <a:p>
            <a:pPr marL="86400" indent="0">
              <a:buNone/>
            </a:pPr>
            <a:r>
              <a:rPr lang="nl-BE" dirty="0">
                <a:solidFill>
                  <a:srgbClr val="002060"/>
                </a:solidFill>
              </a:rPr>
              <a:t>in de populatie tussen 164,93 en 171,07</a:t>
            </a:r>
          </a:p>
          <a:p>
            <a:pPr marL="720000" lvl="1" indent="0">
              <a:buNone/>
            </a:pPr>
            <a:endParaRPr lang="nl-BE" dirty="0">
              <a:solidFill>
                <a:srgbClr val="002060"/>
              </a:solidFill>
            </a:endParaRPr>
          </a:p>
          <a:p>
            <a:endParaRPr lang="en-US" altLang="en-US" dirty="0">
              <a:solidFill>
                <a:srgbClr val="002060"/>
              </a:solidFill>
            </a:endParaRPr>
          </a:p>
          <a:p>
            <a:pPr lvl="1"/>
            <a:endParaRPr lang="nl-BE" dirty="0">
              <a:solidFill>
                <a:srgbClr val="002060"/>
              </a:solidFill>
            </a:endParaRPr>
          </a:p>
          <a:p>
            <a:pPr lvl="1"/>
            <a:endParaRPr lang="en-US" dirty="0">
              <a:solidFill>
                <a:srgbClr val="002060"/>
              </a:solidFill>
            </a:endParaRPr>
          </a:p>
        </p:txBody>
      </p:sp>
      <p:sp>
        <p:nvSpPr>
          <p:cNvPr id="4" name="Slide Number Placeholder 3"/>
          <p:cNvSpPr>
            <a:spLocks noGrp="1"/>
          </p:cNvSpPr>
          <p:nvPr>
            <p:ph type="sldNum" sz="quarter" idx="12"/>
          </p:nvPr>
        </p:nvSpPr>
        <p:spPr/>
        <p:txBody>
          <a:bodyPr/>
          <a:lstStyle/>
          <a:p>
            <a:fld id="{7AE184E0-0BD4-4705-A12B-9B71DDE63301}" type="slidenum">
              <a:rPr lang="en-GB" noProof="0" smtClean="0"/>
              <a:t>42</a:t>
            </a:fld>
            <a:endParaRPr lang="en-GB" noProof="0" dirty="0"/>
          </a:p>
        </p:txBody>
      </p:sp>
      <p:pic>
        <p:nvPicPr>
          <p:cNvPr id="7" name="Picture 2" descr="Afbeeldingsresultaat voor z distribution 1.96">
            <a:extLst>
              <a:ext uri="{FF2B5EF4-FFF2-40B4-BE49-F238E27FC236}">
                <a16:creationId xmlns:a16="http://schemas.microsoft.com/office/drawing/2014/main" id="{A5785AD9-14F6-4215-B2BD-4193D5241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1357" y="2557724"/>
            <a:ext cx="6837252" cy="60509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EEAE94-B93E-4B27-8C47-FAB7A7F6970B}"/>
              </a:ext>
            </a:extLst>
          </p:cNvPr>
          <p:cNvPicPr>
            <a:picLocks noChangeAspect="1"/>
          </p:cNvPicPr>
          <p:nvPr/>
        </p:nvPicPr>
        <p:blipFill>
          <a:blip r:embed="rId4"/>
          <a:stretch>
            <a:fillRect/>
          </a:stretch>
        </p:blipFill>
        <p:spPr>
          <a:xfrm>
            <a:off x="2586108" y="4490629"/>
            <a:ext cx="5076997" cy="1384635"/>
          </a:xfrm>
          <a:prstGeom prst="rect">
            <a:avLst/>
          </a:prstGeom>
        </p:spPr>
      </p:pic>
      <p:pic>
        <p:nvPicPr>
          <p:cNvPr id="8" name="Picture 7">
            <a:extLst>
              <a:ext uri="{FF2B5EF4-FFF2-40B4-BE49-F238E27FC236}">
                <a16:creationId xmlns:a16="http://schemas.microsoft.com/office/drawing/2014/main" id="{ED7E1DC7-B063-44AA-B3E4-9096D1E2EB44}"/>
              </a:ext>
            </a:extLst>
          </p:cNvPr>
          <p:cNvPicPr>
            <a:picLocks noChangeAspect="1"/>
          </p:cNvPicPr>
          <p:nvPr/>
        </p:nvPicPr>
        <p:blipFill>
          <a:blip r:embed="rId5"/>
          <a:stretch>
            <a:fillRect/>
          </a:stretch>
        </p:blipFill>
        <p:spPr>
          <a:xfrm>
            <a:off x="1552939" y="3410599"/>
            <a:ext cx="1723628" cy="849844"/>
          </a:xfrm>
          <a:prstGeom prst="rect">
            <a:avLst/>
          </a:prstGeom>
        </p:spPr>
      </p:pic>
      <p:cxnSp>
        <p:nvCxnSpPr>
          <p:cNvPr id="12" name="Straight Arrow Connector 11">
            <a:extLst>
              <a:ext uri="{FF2B5EF4-FFF2-40B4-BE49-F238E27FC236}">
                <a16:creationId xmlns:a16="http://schemas.microsoft.com/office/drawing/2014/main" id="{893D0B88-4D62-44E3-B34C-E9A4EA28CDA3}"/>
              </a:ext>
            </a:extLst>
          </p:cNvPr>
          <p:cNvCxnSpPr>
            <a:cxnSpLocks/>
          </p:cNvCxnSpPr>
          <p:nvPr/>
        </p:nvCxnSpPr>
        <p:spPr>
          <a:xfrm>
            <a:off x="5124606" y="3078704"/>
            <a:ext cx="124727" cy="552176"/>
          </a:xfrm>
          <a:prstGeom prst="straightConnector1">
            <a:avLst/>
          </a:prstGeom>
          <a:ln w="31750">
            <a:solidFill>
              <a:srgbClr val="FF0000"/>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564009"/>
      </p:ext>
    </p:extLst>
  </p:cSld>
  <p:clrMapOvr>
    <a:masterClrMapping/>
  </p:clrMapOvr>
  <mc:AlternateContent xmlns:mc="http://schemas.openxmlformats.org/markup-compatibility/2006" xmlns:p14="http://schemas.microsoft.com/office/powerpoint/2010/main">
    <mc:Choice Requires="p14">
      <p:transition spd="slow" p14:dur="2000" advTm="100518"/>
    </mc:Choice>
    <mc:Fallback xmlns="">
      <p:transition spd="slow" advTm="10051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3A14-1A7A-44FB-BA07-83895AA3BCEE}"/>
              </a:ext>
            </a:extLst>
          </p:cNvPr>
          <p:cNvSpPr>
            <a:spLocks noGrp="1"/>
          </p:cNvSpPr>
          <p:nvPr>
            <p:ph type="title"/>
          </p:nvPr>
        </p:nvSpPr>
        <p:spPr/>
        <p:txBody>
          <a:bodyPr/>
          <a:lstStyle/>
          <a:p>
            <a:r>
              <a:rPr lang="nl-BE" dirty="0"/>
              <a:t>Betrouwbaarheidsinterval: </a:t>
            </a:r>
            <a:r>
              <a:rPr lang="nl-BE" dirty="0" err="1"/>
              <a:t>z</a:t>
            </a:r>
            <a:r>
              <a:rPr lang="nl-BE" dirty="0"/>
              <a:t>-verdeling</a:t>
            </a:r>
          </a:p>
        </p:txBody>
      </p:sp>
      <p:sp>
        <p:nvSpPr>
          <p:cNvPr id="3" name="Content Placeholder 2">
            <a:extLst>
              <a:ext uri="{FF2B5EF4-FFF2-40B4-BE49-F238E27FC236}">
                <a16:creationId xmlns:a16="http://schemas.microsoft.com/office/drawing/2014/main" id="{87624AA2-F328-4536-84A7-71F1FD3BE40C}"/>
              </a:ext>
            </a:extLst>
          </p:cNvPr>
          <p:cNvSpPr>
            <a:spLocks noGrp="1"/>
          </p:cNvSpPr>
          <p:nvPr>
            <p:ph idx="1"/>
          </p:nvPr>
        </p:nvSpPr>
        <p:spPr/>
        <p:txBody>
          <a:bodyPr>
            <a:normAutofit lnSpcReduction="10000"/>
          </a:bodyPr>
          <a:lstStyle/>
          <a:p>
            <a:r>
              <a:rPr lang="nl-BE" dirty="0"/>
              <a:t>Op basis van de centrale limietstelling kunnen we de kans berekenen dat alle steekproefgemiddelden binnen een bepaald interval liggen. </a:t>
            </a:r>
          </a:p>
          <a:p>
            <a:pPr lvl="1"/>
            <a:r>
              <a:rPr lang="nl-BE" dirty="0"/>
              <a:t>99,9% van de waarnemingen ligt tussen -3,30z en +3,30z </a:t>
            </a:r>
          </a:p>
          <a:p>
            <a:pPr lvl="1"/>
            <a:r>
              <a:rPr lang="nl-BE" dirty="0">
                <a:highlight>
                  <a:srgbClr val="FFFF00"/>
                </a:highlight>
              </a:rPr>
              <a:t>99</a:t>
            </a:r>
            <a:r>
              <a:rPr lang="nl-BE" dirty="0"/>
              <a:t>% van de waarnemingen ligt tussen -</a:t>
            </a:r>
            <a:r>
              <a:rPr lang="nl-BE" dirty="0">
                <a:highlight>
                  <a:srgbClr val="FFFF00"/>
                </a:highlight>
              </a:rPr>
              <a:t>2,58</a:t>
            </a:r>
            <a:r>
              <a:rPr lang="nl-BE" dirty="0"/>
              <a:t>z en +</a:t>
            </a:r>
            <a:r>
              <a:rPr lang="nl-BE" dirty="0">
                <a:highlight>
                  <a:srgbClr val="FFFF00"/>
                </a:highlight>
              </a:rPr>
              <a:t>2,58</a:t>
            </a:r>
            <a:r>
              <a:rPr lang="nl-BE" dirty="0"/>
              <a:t>z </a:t>
            </a:r>
          </a:p>
          <a:p>
            <a:pPr lvl="1"/>
            <a:r>
              <a:rPr lang="nl-BE" dirty="0">
                <a:highlight>
                  <a:srgbClr val="FFFF00"/>
                </a:highlight>
              </a:rPr>
              <a:t>95</a:t>
            </a:r>
            <a:r>
              <a:rPr lang="nl-BE" dirty="0"/>
              <a:t>% van de waarnemingen ligt tussen -</a:t>
            </a:r>
            <a:r>
              <a:rPr lang="nl-BE" dirty="0">
                <a:highlight>
                  <a:srgbClr val="FFFF00"/>
                </a:highlight>
              </a:rPr>
              <a:t>1,96</a:t>
            </a:r>
            <a:r>
              <a:rPr lang="nl-BE" dirty="0"/>
              <a:t>z en +</a:t>
            </a:r>
            <a:r>
              <a:rPr lang="nl-BE" dirty="0">
                <a:highlight>
                  <a:srgbClr val="FFFF00"/>
                </a:highlight>
              </a:rPr>
              <a:t>1,96</a:t>
            </a:r>
            <a:r>
              <a:rPr lang="nl-BE" dirty="0"/>
              <a:t>z </a:t>
            </a:r>
          </a:p>
          <a:p>
            <a:pPr lvl="1"/>
            <a:r>
              <a:rPr lang="nl-BE" dirty="0"/>
              <a:t>90% van de waarnemingen ligt tussen -1,64z en +1,64z </a:t>
            </a:r>
          </a:p>
          <a:p>
            <a:endParaRPr lang="nl-BE" dirty="0"/>
          </a:p>
          <a:p>
            <a:r>
              <a:rPr lang="nl-BE" dirty="0"/>
              <a:t>Voorwaarden:</a:t>
            </a:r>
          </a:p>
          <a:p>
            <a:pPr lvl="1"/>
            <a:r>
              <a:rPr lang="nl-BE" dirty="0"/>
              <a:t>Normaliteit in steekproevenverdeling</a:t>
            </a:r>
          </a:p>
          <a:p>
            <a:pPr lvl="2"/>
            <a:r>
              <a:rPr lang="nl-BE" dirty="0"/>
              <a:t>EAS met onafhankelijke waarnemingen</a:t>
            </a:r>
          </a:p>
          <a:p>
            <a:pPr lvl="2"/>
            <a:r>
              <a:rPr lang="nl-BE" dirty="0"/>
              <a:t>Centrale limietstelling</a:t>
            </a:r>
          </a:p>
          <a:p>
            <a:pPr lvl="1"/>
            <a:r>
              <a:rPr lang="nl-BE" dirty="0">
                <a:solidFill>
                  <a:srgbClr val="002060"/>
                </a:solidFill>
              </a:rPr>
              <a:t>σ is gekend: </a:t>
            </a:r>
          </a:p>
          <a:p>
            <a:pPr lvl="2"/>
            <a:r>
              <a:rPr lang="nl-BE" dirty="0">
                <a:solidFill>
                  <a:srgbClr val="002060"/>
                </a:solidFill>
                <a:highlight>
                  <a:srgbClr val="FFFF00"/>
                </a:highlight>
              </a:rPr>
              <a:t>Meestal onrealistisch</a:t>
            </a:r>
            <a:endParaRPr lang="nl-BE" dirty="0">
              <a:highlight>
                <a:srgbClr val="FFFF00"/>
              </a:highlight>
            </a:endParaRPr>
          </a:p>
        </p:txBody>
      </p:sp>
      <p:sp>
        <p:nvSpPr>
          <p:cNvPr id="4" name="Slide Number Placeholder 3">
            <a:extLst>
              <a:ext uri="{FF2B5EF4-FFF2-40B4-BE49-F238E27FC236}">
                <a16:creationId xmlns:a16="http://schemas.microsoft.com/office/drawing/2014/main" id="{8F96A1E3-4DAF-464F-BA4B-C1DA47852784}"/>
              </a:ext>
            </a:extLst>
          </p:cNvPr>
          <p:cNvSpPr>
            <a:spLocks noGrp="1"/>
          </p:cNvSpPr>
          <p:nvPr>
            <p:ph type="sldNum" sz="quarter" idx="12"/>
          </p:nvPr>
        </p:nvSpPr>
        <p:spPr/>
        <p:txBody>
          <a:bodyPr/>
          <a:lstStyle/>
          <a:p>
            <a:fld id="{7AE184E0-0BD4-4705-A12B-9B71DDE63301}" type="slidenum">
              <a:rPr lang="en-GB" noProof="0" smtClean="0"/>
              <a:t>43</a:t>
            </a:fld>
            <a:endParaRPr lang="en-GB" noProof="0" dirty="0"/>
          </a:p>
        </p:txBody>
      </p:sp>
      <p:sp>
        <p:nvSpPr>
          <p:cNvPr id="5" name="Content Placeholder 4">
            <a:extLst>
              <a:ext uri="{FF2B5EF4-FFF2-40B4-BE49-F238E27FC236}">
                <a16:creationId xmlns:a16="http://schemas.microsoft.com/office/drawing/2014/main" id="{8B6CEBF1-51FF-4A00-BC31-A11E473E1ED7}"/>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982290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7483C-6BF8-4B17-8872-81432E6E373F}"/>
              </a:ext>
            </a:extLst>
          </p:cNvPr>
          <p:cNvPicPr>
            <a:picLocks noChangeAspect="1"/>
          </p:cNvPicPr>
          <p:nvPr/>
        </p:nvPicPr>
        <p:blipFill>
          <a:blip r:embed="rId3"/>
          <a:stretch>
            <a:fillRect/>
          </a:stretch>
        </p:blipFill>
        <p:spPr>
          <a:xfrm>
            <a:off x="12820261" y="1799353"/>
            <a:ext cx="4352921" cy="2734293"/>
          </a:xfrm>
          <a:prstGeom prst="rect">
            <a:avLst/>
          </a:prstGeom>
        </p:spPr>
      </p:pic>
      <p:sp>
        <p:nvSpPr>
          <p:cNvPr id="2" name="Title 1"/>
          <p:cNvSpPr>
            <a:spLocks noGrp="1"/>
          </p:cNvSpPr>
          <p:nvPr>
            <p:ph type="title"/>
          </p:nvPr>
        </p:nvSpPr>
        <p:spPr>
          <a:noFill/>
        </p:spPr>
        <p:txBody>
          <a:bodyPr/>
          <a:lstStyle/>
          <a:p>
            <a:r>
              <a:rPr lang="nl-BE" dirty="0"/>
              <a:t>Betrouwbaarheidsinterval: kenmerken</a:t>
            </a:r>
            <a:endParaRPr lang="en-US" dirty="0"/>
          </a:p>
        </p:txBody>
      </p:sp>
      <p:sp>
        <p:nvSpPr>
          <p:cNvPr id="3" name="Content Placeholder 2"/>
          <p:cNvSpPr>
            <a:spLocks noGrp="1"/>
          </p:cNvSpPr>
          <p:nvPr>
            <p:ph idx="1"/>
          </p:nvPr>
        </p:nvSpPr>
        <p:spPr>
          <a:xfrm>
            <a:off x="225469" y="1816273"/>
            <a:ext cx="16499201" cy="7234066"/>
          </a:xfrm>
          <a:noFill/>
        </p:spPr>
        <p:txBody>
          <a:bodyPr>
            <a:normAutofit/>
          </a:bodyPr>
          <a:lstStyle/>
          <a:p>
            <a:r>
              <a:rPr lang="nl-BE" dirty="0"/>
              <a:t>Betrouwbaarheidsintervallen worden </a:t>
            </a:r>
            <a:r>
              <a:rPr lang="nl-BE" b="1" dirty="0"/>
              <a:t>groter</a:t>
            </a:r>
            <a:r>
              <a:rPr lang="nl-BE" dirty="0"/>
              <a:t> als de spreiding in de populatie of de spreiding in de steekproef (als schatter voor spreiding in populatie) groter is.</a:t>
            </a:r>
          </a:p>
          <a:p>
            <a:endParaRPr lang="nl-BE" dirty="0"/>
          </a:p>
          <a:p>
            <a:endParaRPr lang="nl-BE" dirty="0"/>
          </a:p>
          <a:p>
            <a:endParaRPr lang="nl-BE" dirty="0"/>
          </a:p>
          <a:p>
            <a:endParaRPr lang="nl-BE" dirty="0"/>
          </a:p>
          <a:p>
            <a:r>
              <a:rPr lang="nl-BE" dirty="0"/>
              <a:t>Naarmate de steekproefomvang groter is, hoe </a:t>
            </a:r>
            <a:r>
              <a:rPr lang="nl-BE" b="1" dirty="0"/>
              <a:t>kleiner</a:t>
            </a:r>
            <a:r>
              <a:rPr lang="nl-BE" dirty="0"/>
              <a:t> en preciezer het betrouwbaarheidsinterval is </a:t>
            </a:r>
          </a:p>
          <a:p>
            <a:endParaRPr lang="nl-BE" dirty="0"/>
          </a:p>
          <a:p>
            <a:endParaRPr lang="nl-BE" dirty="0"/>
          </a:p>
          <a:p>
            <a:endParaRPr lang="nl-BE" dirty="0"/>
          </a:p>
          <a:p>
            <a:pPr lvl="1"/>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44</a:t>
            </a:fld>
            <a:endParaRPr lang="en-GB" noProof="0" dirty="0"/>
          </a:p>
        </p:txBody>
      </p:sp>
      <p:pic>
        <p:nvPicPr>
          <p:cNvPr id="6" name="Afbeelding 5">
            <a:extLst>
              <a:ext uri="{FF2B5EF4-FFF2-40B4-BE49-F238E27FC236}">
                <a16:creationId xmlns:a16="http://schemas.microsoft.com/office/drawing/2014/main" id="{E4F74EDC-B8E2-4355-8FB6-EB2A5678F774}"/>
              </a:ext>
            </a:extLst>
          </p:cNvPr>
          <p:cNvPicPr>
            <a:picLocks noChangeAspect="1"/>
          </p:cNvPicPr>
          <p:nvPr/>
        </p:nvPicPr>
        <p:blipFill>
          <a:blip r:embed="rId4"/>
          <a:stretch>
            <a:fillRect/>
          </a:stretch>
        </p:blipFill>
        <p:spPr>
          <a:xfrm>
            <a:off x="9674678" y="6232628"/>
            <a:ext cx="4240765" cy="1118729"/>
          </a:xfrm>
          <a:prstGeom prst="rect">
            <a:avLst/>
          </a:prstGeom>
        </p:spPr>
      </p:pic>
    </p:spTree>
    <p:extLst>
      <p:ext uri="{BB962C8B-B14F-4D97-AF65-F5344CB8AC3E}">
        <p14:creationId xmlns:p14="http://schemas.microsoft.com/office/powerpoint/2010/main" val="473262098"/>
      </p:ext>
    </p:extLst>
  </p:cSld>
  <p:clrMapOvr>
    <a:masterClrMapping/>
  </p:clrMapOvr>
  <mc:AlternateContent xmlns:mc="http://schemas.openxmlformats.org/markup-compatibility/2006" xmlns:p14="http://schemas.microsoft.com/office/powerpoint/2010/main">
    <mc:Choice Requires="p14">
      <p:transition spd="slow" p14:dur="2000" advTm="97576"/>
    </mc:Choice>
    <mc:Fallback xmlns="">
      <p:transition spd="slow" advTm="9757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nl-BE" dirty="0"/>
              <a:t>betrouwbaarheidsinterval</a:t>
            </a:r>
            <a:endParaRPr lang="en-US" dirty="0"/>
          </a:p>
        </p:txBody>
      </p:sp>
      <p:sp>
        <p:nvSpPr>
          <p:cNvPr id="3" name="Content Placeholder 2"/>
          <p:cNvSpPr>
            <a:spLocks noGrp="1"/>
          </p:cNvSpPr>
          <p:nvPr>
            <p:ph idx="1"/>
          </p:nvPr>
        </p:nvSpPr>
        <p:spPr>
          <a:xfrm>
            <a:off x="225469" y="1816273"/>
            <a:ext cx="16960241" cy="7234066"/>
          </a:xfrm>
          <a:solidFill>
            <a:schemeClr val="bg1"/>
          </a:solidFill>
        </p:spPr>
        <p:txBody>
          <a:bodyPr>
            <a:normAutofit/>
          </a:bodyPr>
          <a:lstStyle/>
          <a:p>
            <a:r>
              <a:rPr lang="nl-BE" b="1" dirty="0">
                <a:solidFill>
                  <a:srgbClr val="C00000"/>
                </a:solidFill>
              </a:rPr>
              <a:t>Gevolg: spanning tussen betrouwbaarheid en </a:t>
            </a:r>
            <a:r>
              <a:rPr lang="nl-BE" b="1" dirty="0" err="1">
                <a:solidFill>
                  <a:srgbClr val="C00000"/>
                </a:solidFill>
              </a:rPr>
              <a:t>informativiteit</a:t>
            </a:r>
            <a:endParaRPr lang="nl-BE" b="1" dirty="0">
              <a:solidFill>
                <a:srgbClr val="C00000"/>
              </a:solidFill>
            </a:endParaRPr>
          </a:p>
          <a:p>
            <a:pPr lvl="1"/>
            <a:r>
              <a:rPr lang="nl-BE" dirty="0"/>
              <a:t>Je kan kiezen voor een 99.9% </a:t>
            </a:r>
            <a:r>
              <a:rPr lang="nl-BE" b="1" dirty="0"/>
              <a:t>betrouwbare</a:t>
            </a:r>
            <a:r>
              <a:rPr lang="nl-BE" dirty="0"/>
              <a:t> uitspraak, maar dan krijg je een zeer breed interval waar je </a:t>
            </a:r>
            <a:r>
              <a:rPr lang="nl-BE" b="1" dirty="0"/>
              <a:t>weinig</a:t>
            </a:r>
            <a:r>
              <a:rPr lang="nl-BE" dirty="0"/>
              <a:t> </a:t>
            </a:r>
            <a:r>
              <a:rPr lang="nl-BE" b="1" dirty="0"/>
              <a:t>informatie</a:t>
            </a:r>
            <a:r>
              <a:rPr lang="nl-BE" dirty="0"/>
              <a:t> uithaalt (bv. de gemiddelde lengte ligt tussen 150 cm en 190 cm)</a:t>
            </a:r>
          </a:p>
          <a:p>
            <a:pPr lvl="1"/>
            <a:r>
              <a:rPr lang="nl-BE" dirty="0"/>
              <a:t>Of je kan kiezen voor een uitspraak met </a:t>
            </a:r>
            <a:r>
              <a:rPr lang="nl-BE" b="1" dirty="0"/>
              <a:t>veel informatie </a:t>
            </a:r>
            <a:r>
              <a:rPr lang="nl-BE" dirty="0"/>
              <a:t>(bv. de gemiddelde lengte ligt tussen 166 cm en 168 cm), maar dit gaat </a:t>
            </a:r>
            <a:r>
              <a:rPr lang="nl-BE" b="1" dirty="0"/>
              <a:t>ten koste van betrouwbaarheid </a:t>
            </a:r>
            <a:r>
              <a:rPr lang="nl-BE" dirty="0"/>
              <a:t>(bv. met 68% zekerheid)</a:t>
            </a:r>
          </a:p>
          <a:p>
            <a:pPr lvl="1"/>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en-GB" noProof="0" smtClean="0"/>
              <a:t>45</a:t>
            </a:fld>
            <a:endParaRPr lang="en-GB" noProof="0" dirty="0"/>
          </a:p>
        </p:txBody>
      </p:sp>
    </p:spTree>
    <p:extLst>
      <p:ext uri="{BB962C8B-B14F-4D97-AF65-F5344CB8AC3E}">
        <p14:creationId xmlns:p14="http://schemas.microsoft.com/office/powerpoint/2010/main" val="1844918990"/>
      </p:ext>
    </p:extLst>
  </p:cSld>
  <p:clrMapOvr>
    <a:masterClrMapping/>
  </p:clrMapOvr>
  <mc:AlternateContent xmlns:mc="http://schemas.openxmlformats.org/markup-compatibility/2006" xmlns:p14="http://schemas.microsoft.com/office/powerpoint/2010/main">
    <mc:Choice Requires="p14">
      <p:transition spd="slow" p14:dur="2000" advTm="97576"/>
    </mc:Choice>
    <mc:Fallback xmlns="">
      <p:transition spd="slow" advTm="9757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692774"/>
            <a:ext cx="16858641" cy="7937327"/>
          </a:xfrm>
          <a:solidFill>
            <a:schemeClr val="bg1"/>
          </a:solidFill>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dirty="0" err="1"/>
              <a:t>Inferentiële</a:t>
            </a:r>
            <a:r>
              <a:rPr lang="nl-BE" dirty="0"/>
              <a:t> of inductieve statistiek (p.49-73)</a:t>
            </a:r>
          </a:p>
          <a:p>
            <a:pPr lvl="2"/>
            <a:r>
              <a:rPr lang="nl-BE" dirty="0"/>
              <a:t>Representativiteit van de steekproef</a:t>
            </a:r>
          </a:p>
          <a:p>
            <a:pPr lvl="2"/>
            <a:r>
              <a:rPr lang="nl-BE" dirty="0">
                <a:solidFill>
                  <a:srgbClr val="5D9CC7"/>
                </a:solidFill>
              </a:rPr>
              <a:t>Het belang van de normale verdeling</a:t>
            </a:r>
          </a:p>
          <a:p>
            <a:pPr lvl="2"/>
            <a:r>
              <a:rPr lang="nl-BE" dirty="0">
                <a:solidFill>
                  <a:srgbClr val="5D9CC7"/>
                </a:solidFill>
              </a:rPr>
              <a:t>Steekproevenverdeling en de CLS</a:t>
            </a:r>
          </a:p>
          <a:p>
            <a:pPr lvl="2"/>
            <a:r>
              <a:rPr lang="nl-BE" b="1" dirty="0">
                <a:solidFill>
                  <a:srgbClr val="C00000"/>
                </a:solidFill>
              </a:rPr>
              <a:t>Puntschatting en intervalschatting</a:t>
            </a:r>
          </a:p>
          <a:p>
            <a:pPr lvl="3"/>
            <a:r>
              <a:rPr lang="nl-BE" dirty="0">
                <a:solidFill>
                  <a:srgbClr val="5D9CC7"/>
                </a:solidFill>
              </a:rPr>
              <a:t>Z-verdeling</a:t>
            </a:r>
          </a:p>
          <a:p>
            <a:pPr lvl="3"/>
            <a:r>
              <a:rPr lang="nl-BE" b="1" dirty="0">
                <a:solidFill>
                  <a:srgbClr val="C00000"/>
                </a:solidFill>
              </a:rPr>
              <a:t>t-verdeling</a:t>
            </a:r>
          </a:p>
          <a:p>
            <a:pPr lvl="2"/>
            <a:r>
              <a:rPr lang="nl-BE" dirty="0">
                <a:solidFill>
                  <a:srgbClr val="5D9CC7"/>
                </a:solidFill>
              </a:rPr>
              <a:t>Statistische hypothesetoetsing</a:t>
            </a:r>
          </a:p>
          <a:p>
            <a:pPr lvl="2"/>
            <a:r>
              <a:rPr lang="nl-BE" dirty="0">
                <a:solidFill>
                  <a:srgbClr val="5D9CC7"/>
                </a:solidFill>
              </a:rPr>
              <a:t>Effectgrootte</a:t>
            </a:r>
          </a:p>
          <a:p>
            <a:pPr lvl="2"/>
            <a:r>
              <a:rPr lang="nl-BE" dirty="0">
                <a:solidFill>
                  <a:srgbClr val="5D9CC7"/>
                </a:solidFill>
              </a:rPr>
              <a:t>Oefeningen</a:t>
            </a:r>
          </a:p>
          <a:p>
            <a:endParaRPr lang="nl-BE" dirty="0">
              <a:solidFill>
                <a:srgbClr val="5D9CC7"/>
              </a:solidFill>
            </a:endParaRP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46</a:t>
            </a:fld>
            <a:endParaRPr lang="en-GB" noProof="0" dirty="0"/>
          </a:p>
        </p:txBody>
      </p:sp>
    </p:spTree>
    <p:extLst>
      <p:ext uri="{BB962C8B-B14F-4D97-AF65-F5344CB8AC3E}">
        <p14:creationId xmlns:p14="http://schemas.microsoft.com/office/powerpoint/2010/main" val="912843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088D-4EAC-4BD1-966E-E6FD1267780E}"/>
              </a:ext>
            </a:extLst>
          </p:cNvPr>
          <p:cNvSpPr>
            <a:spLocks noGrp="1"/>
          </p:cNvSpPr>
          <p:nvPr>
            <p:ph type="title"/>
          </p:nvPr>
        </p:nvSpPr>
        <p:spPr/>
        <p:txBody>
          <a:bodyPr/>
          <a:lstStyle/>
          <a:p>
            <a:r>
              <a:rPr lang="nl-BE" dirty="0"/>
              <a:t>Betrouwbaarheidsinterval: t-verdeling</a:t>
            </a:r>
          </a:p>
        </p:txBody>
      </p:sp>
      <p:sp>
        <p:nvSpPr>
          <p:cNvPr id="3" name="Content Placeholder 2">
            <a:extLst>
              <a:ext uri="{FF2B5EF4-FFF2-40B4-BE49-F238E27FC236}">
                <a16:creationId xmlns:a16="http://schemas.microsoft.com/office/drawing/2014/main" id="{7440A0A6-BDBD-42E0-AD89-72925AA9D108}"/>
              </a:ext>
            </a:extLst>
          </p:cNvPr>
          <p:cNvSpPr>
            <a:spLocks noGrp="1"/>
          </p:cNvSpPr>
          <p:nvPr>
            <p:ph idx="1"/>
          </p:nvPr>
        </p:nvSpPr>
        <p:spPr>
          <a:xfrm>
            <a:off x="225469" y="1771669"/>
            <a:ext cx="16960241" cy="5016327"/>
          </a:xfrm>
        </p:spPr>
        <p:txBody>
          <a:bodyPr>
            <a:normAutofit lnSpcReduction="10000"/>
          </a:bodyPr>
          <a:lstStyle/>
          <a:p>
            <a:r>
              <a:rPr lang="nl-BE" dirty="0"/>
              <a:t>Het is onwaarschijnlijk dat </a:t>
            </a:r>
            <a:r>
              <a:rPr lang="nl-BE" b="1" i="1" dirty="0" err="1">
                <a:solidFill>
                  <a:srgbClr val="002060"/>
                </a:solidFill>
              </a:rPr>
              <a:t>σ</a:t>
            </a:r>
            <a:r>
              <a:rPr lang="nl-BE" b="1" i="1" baseline="-25000" dirty="0" err="1">
                <a:solidFill>
                  <a:srgbClr val="002060"/>
                </a:solidFill>
              </a:rPr>
              <a:t>x</a:t>
            </a:r>
            <a:r>
              <a:rPr lang="nl-BE" b="1" baseline="-25000" dirty="0"/>
              <a:t>  </a:t>
            </a:r>
            <a:r>
              <a:rPr lang="nl-BE" dirty="0"/>
              <a:t>gekend is. </a:t>
            </a:r>
          </a:p>
          <a:p>
            <a:r>
              <a:rPr lang="nl-BE" b="1" dirty="0"/>
              <a:t>Oplossing</a:t>
            </a:r>
            <a:r>
              <a:rPr lang="nl-BE" dirty="0"/>
              <a:t>: de standaarddeviatie s van de steekproef (</a:t>
            </a:r>
            <a:r>
              <a:rPr lang="nl-BE" dirty="0" err="1"/>
              <a:t>ipv</a:t>
            </a:r>
            <a:r>
              <a:rPr lang="nl-BE" dirty="0"/>
              <a:t> steekproe</a:t>
            </a:r>
            <a:r>
              <a:rPr lang="nl-BE" u="sng" dirty="0"/>
              <a:t>ven</a:t>
            </a:r>
            <a:r>
              <a:rPr lang="nl-BE" dirty="0"/>
              <a:t>verdeling) 								gebruiken als schatting voor σ. </a:t>
            </a:r>
          </a:p>
          <a:p>
            <a:endParaRPr lang="nl-BE" sz="1200" dirty="0"/>
          </a:p>
          <a:p>
            <a:r>
              <a:rPr lang="nl-BE" dirty="0"/>
              <a:t>Dit geeft een bijkomende onzekerheid, die je kan opvangen door te werken met de </a:t>
            </a:r>
            <a:r>
              <a:rPr lang="nl-BE" b="1" dirty="0" err="1"/>
              <a:t>Student’s</a:t>
            </a:r>
            <a:r>
              <a:rPr lang="nl-BE" b="1" dirty="0"/>
              <a:t> t-verdeling </a:t>
            </a:r>
            <a:r>
              <a:rPr lang="nl-BE" dirty="0"/>
              <a:t>in plaats van met de </a:t>
            </a:r>
            <a:r>
              <a:rPr lang="nl-BE" dirty="0" err="1"/>
              <a:t>z</a:t>
            </a:r>
            <a:r>
              <a:rPr lang="nl-BE" dirty="0"/>
              <a:t>-(standaardnormaal) verdeling.</a:t>
            </a:r>
          </a:p>
          <a:p>
            <a:endParaRPr lang="nl-BE" dirty="0"/>
          </a:p>
          <a:p>
            <a:r>
              <a:rPr lang="nl-BE" b="1" dirty="0"/>
              <a:t>t-verdeling: </a:t>
            </a:r>
          </a:p>
          <a:p>
            <a:pPr lvl="1"/>
            <a:r>
              <a:rPr lang="nl-BE" dirty="0"/>
              <a:t>Wanneer je s als schatter neemt voor σ</a:t>
            </a:r>
          </a:p>
          <a:p>
            <a:pPr lvl="1"/>
            <a:r>
              <a:rPr lang="nl-BE" dirty="0"/>
              <a:t>Wanneer n groot wordt, gaat de t-verdeling sterk op de </a:t>
            </a:r>
            <a:r>
              <a:rPr lang="nl-BE" dirty="0" err="1"/>
              <a:t>z</a:t>
            </a:r>
            <a:r>
              <a:rPr lang="nl-BE" dirty="0"/>
              <a:t>-verdeling lijken</a:t>
            </a:r>
          </a:p>
        </p:txBody>
      </p:sp>
      <p:sp>
        <p:nvSpPr>
          <p:cNvPr id="4" name="Slide Number Placeholder 3">
            <a:extLst>
              <a:ext uri="{FF2B5EF4-FFF2-40B4-BE49-F238E27FC236}">
                <a16:creationId xmlns:a16="http://schemas.microsoft.com/office/drawing/2014/main" id="{EA9D1101-C30C-40FD-B504-1A6B65B2158D}"/>
              </a:ext>
            </a:extLst>
          </p:cNvPr>
          <p:cNvSpPr>
            <a:spLocks noGrp="1"/>
          </p:cNvSpPr>
          <p:nvPr>
            <p:ph type="sldNum" sz="quarter" idx="12"/>
          </p:nvPr>
        </p:nvSpPr>
        <p:spPr/>
        <p:txBody>
          <a:bodyPr/>
          <a:lstStyle/>
          <a:p>
            <a:fld id="{7AE184E0-0BD4-4705-A12B-9B71DDE63301}" type="slidenum">
              <a:rPr lang="en-GB" noProof="0" smtClean="0"/>
              <a:t>47</a:t>
            </a:fld>
            <a:endParaRPr lang="en-GB" noProof="0" dirty="0"/>
          </a:p>
        </p:txBody>
      </p:sp>
      <p:sp>
        <p:nvSpPr>
          <p:cNvPr id="5" name="Content Placeholder 4">
            <a:extLst>
              <a:ext uri="{FF2B5EF4-FFF2-40B4-BE49-F238E27FC236}">
                <a16:creationId xmlns:a16="http://schemas.microsoft.com/office/drawing/2014/main" id="{763E1043-39C2-42D8-B0AB-5C2C3D6B16A9}"/>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1729644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B27D54-16F0-460A-B0A6-3CDA08DEDD0F}"/>
              </a:ext>
            </a:extLst>
          </p:cNvPr>
          <p:cNvSpPr>
            <a:spLocks noGrp="1"/>
          </p:cNvSpPr>
          <p:nvPr>
            <p:ph type="sldNum" sz="quarter" idx="12"/>
          </p:nvPr>
        </p:nvSpPr>
        <p:spPr/>
        <p:txBody>
          <a:bodyPr/>
          <a:lstStyle/>
          <a:p>
            <a:fld id="{7AE184E0-0BD4-4705-A12B-9B71DDE63301}" type="slidenum">
              <a:rPr lang="en-GB" noProof="0" smtClean="0"/>
              <a:t>48</a:t>
            </a:fld>
            <a:endParaRPr lang="en-GB" noProof="0" dirty="0"/>
          </a:p>
        </p:txBody>
      </p:sp>
      <p:sp>
        <p:nvSpPr>
          <p:cNvPr id="9" name="Content Placeholder 2">
            <a:extLst>
              <a:ext uri="{FF2B5EF4-FFF2-40B4-BE49-F238E27FC236}">
                <a16:creationId xmlns:a16="http://schemas.microsoft.com/office/drawing/2014/main" id="{91F80E1F-0D62-4E6F-8F7D-FBD55BAECB91}"/>
              </a:ext>
            </a:extLst>
          </p:cNvPr>
          <p:cNvSpPr txBox="1">
            <a:spLocks/>
          </p:cNvSpPr>
          <p:nvPr/>
        </p:nvSpPr>
        <p:spPr>
          <a:xfrm>
            <a:off x="12049218" y="348294"/>
            <a:ext cx="2168525" cy="926927"/>
          </a:xfrm>
          <a:prstGeom prst="rect">
            <a:avLst/>
          </a:prstGeom>
        </p:spPr>
        <p:txBody>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dirty="0"/>
              <a:t>t-tabel</a:t>
            </a:r>
          </a:p>
        </p:txBody>
      </p:sp>
      <p:pic>
        <p:nvPicPr>
          <p:cNvPr id="11" name="Picture 10">
            <a:extLst>
              <a:ext uri="{FF2B5EF4-FFF2-40B4-BE49-F238E27FC236}">
                <a16:creationId xmlns:a16="http://schemas.microsoft.com/office/drawing/2014/main" id="{833E6356-60C9-4895-A324-9BCD0983E04B}"/>
              </a:ext>
            </a:extLst>
          </p:cNvPr>
          <p:cNvPicPr>
            <a:picLocks noChangeAspect="1"/>
          </p:cNvPicPr>
          <p:nvPr/>
        </p:nvPicPr>
        <p:blipFill>
          <a:blip r:embed="rId3"/>
          <a:stretch>
            <a:fillRect/>
          </a:stretch>
        </p:blipFill>
        <p:spPr>
          <a:xfrm>
            <a:off x="11897359" y="2158047"/>
            <a:ext cx="3876675" cy="962025"/>
          </a:xfrm>
          <a:prstGeom prst="rect">
            <a:avLst/>
          </a:prstGeom>
        </p:spPr>
      </p:pic>
      <p:pic>
        <p:nvPicPr>
          <p:cNvPr id="12" name="Picture 11">
            <a:extLst>
              <a:ext uri="{FF2B5EF4-FFF2-40B4-BE49-F238E27FC236}">
                <a16:creationId xmlns:a16="http://schemas.microsoft.com/office/drawing/2014/main" id="{28660CAB-AF1A-48A2-8BF8-DC24CD7019CF}"/>
              </a:ext>
            </a:extLst>
          </p:cNvPr>
          <p:cNvPicPr>
            <a:picLocks noChangeAspect="1"/>
          </p:cNvPicPr>
          <p:nvPr/>
        </p:nvPicPr>
        <p:blipFill>
          <a:blip r:embed="rId4"/>
          <a:stretch>
            <a:fillRect/>
          </a:stretch>
        </p:blipFill>
        <p:spPr>
          <a:xfrm>
            <a:off x="9842501" y="6633529"/>
            <a:ext cx="7318374" cy="3086897"/>
          </a:xfrm>
          <a:prstGeom prst="rect">
            <a:avLst/>
          </a:prstGeom>
        </p:spPr>
      </p:pic>
      <p:pic>
        <p:nvPicPr>
          <p:cNvPr id="8" name="Afbeelding 5">
            <a:extLst>
              <a:ext uri="{FF2B5EF4-FFF2-40B4-BE49-F238E27FC236}">
                <a16:creationId xmlns:a16="http://schemas.microsoft.com/office/drawing/2014/main" id="{14F728C0-8274-4481-A713-FF3BA5CD327E}"/>
              </a:ext>
            </a:extLst>
          </p:cNvPr>
          <p:cNvPicPr>
            <a:picLocks noChangeAspect="1"/>
          </p:cNvPicPr>
          <p:nvPr/>
        </p:nvPicPr>
        <p:blipFill rotWithShape="1">
          <a:blip r:embed="rId5"/>
          <a:srcRect t="14956"/>
          <a:stretch/>
        </p:blipFill>
        <p:spPr>
          <a:xfrm>
            <a:off x="189322" y="1034439"/>
            <a:ext cx="10085239" cy="2652031"/>
          </a:xfrm>
          <a:prstGeom prst="rect">
            <a:avLst/>
          </a:prstGeom>
        </p:spPr>
      </p:pic>
      <p:pic>
        <p:nvPicPr>
          <p:cNvPr id="10" name="Afbeelding 6">
            <a:extLst>
              <a:ext uri="{FF2B5EF4-FFF2-40B4-BE49-F238E27FC236}">
                <a16:creationId xmlns:a16="http://schemas.microsoft.com/office/drawing/2014/main" id="{1D2DF1E6-CEFA-4645-A6E6-5A52138F59C4}"/>
              </a:ext>
            </a:extLst>
          </p:cNvPr>
          <p:cNvPicPr>
            <a:picLocks noChangeAspect="1"/>
          </p:cNvPicPr>
          <p:nvPr/>
        </p:nvPicPr>
        <p:blipFill rotWithShape="1">
          <a:blip r:embed="rId6"/>
          <a:srcRect l="5307" t="2815" r="3924" b="-972"/>
          <a:stretch/>
        </p:blipFill>
        <p:spPr>
          <a:xfrm>
            <a:off x="398695" y="3940950"/>
            <a:ext cx="9666491" cy="3258977"/>
          </a:xfrm>
          <a:prstGeom prst="rect">
            <a:avLst/>
          </a:prstGeom>
        </p:spPr>
      </p:pic>
      <p:sp>
        <p:nvSpPr>
          <p:cNvPr id="14" name="Ovaal 8">
            <a:extLst>
              <a:ext uri="{FF2B5EF4-FFF2-40B4-BE49-F238E27FC236}">
                <a16:creationId xmlns:a16="http://schemas.microsoft.com/office/drawing/2014/main" id="{2760C789-837B-4300-AB03-D6BADD290E01}"/>
              </a:ext>
            </a:extLst>
          </p:cNvPr>
          <p:cNvSpPr/>
          <p:nvPr/>
        </p:nvSpPr>
        <p:spPr>
          <a:xfrm>
            <a:off x="4234269" y="6041355"/>
            <a:ext cx="886329" cy="735828"/>
          </a:xfrm>
          <a:prstGeom prst="ellipse">
            <a:avLst/>
          </a:prstGeom>
          <a:noFill/>
          <a:ln w="381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Ovaal 8">
            <a:extLst>
              <a:ext uri="{FF2B5EF4-FFF2-40B4-BE49-F238E27FC236}">
                <a16:creationId xmlns:a16="http://schemas.microsoft.com/office/drawing/2014/main" id="{B5E9B8FC-B2D0-BAC1-A496-5614F0E8B8F0}"/>
              </a:ext>
            </a:extLst>
          </p:cNvPr>
          <p:cNvSpPr/>
          <p:nvPr/>
        </p:nvSpPr>
        <p:spPr>
          <a:xfrm>
            <a:off x="398695" y="5995164"/>
            <a:ext cx="886329" cy="735828"/>
          </a:xfrm>
          <a:prstGeom prst="ellipse">
            <a:avLst/>
          </a:prstGeom>
          <a:noFill/>
          <a:ln w="381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508359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78FC5-55F7-4FDE-B6F4-2586D7BAD47E}"/>
              </a:ext>
            </a:extLst>
          </p:cNvPr>
          <p:cNvSpPr>
            <a:spLocks noGrp="1"/>
          </p:cNvSpPr>
          <p:nvPr>
            <p:ph type="title"/>
          </p:nvPr>
        </p:nvSpPr>
        <p:spPr/>
        <p:txBody>
          <a:bodyPr/>
          <a:lstStyle/>
          <a:p>
            <a:r>
              <a:rPr lang="nl-BE" dirty="0"/>
              <a:t>Betrouwbaarheidsinterval: t-verdeling</a:t>
            </a:r>
          </a:p>
        </p:txBody>
      </p:sp>
      <p:sp>
        <p:nvSpPr>
          <p:cNvPr id="3" name="Content Placeholder 2">
            <a:extLst>
              <a:ext uri="{FF2B5EF4-FFF2-40B4-BE49-F238E27FC236}">
                <a16:creationId xmlns:a16="http://schemas.microsoft.com/office/drawing/2014/main" id="{6405E786-5393-4A44-94E2-EF758BD204CC}"/>
              </a:ext>
            </a:extLst>
          </p:cNvPr>
          <p:cNvSpPr>
            <a:spLocks noGrp="1"/>
          </p:cNvSpPr>
          <p:nvPr>
            <p:ph idx="1"/>
          </p:nvPr>
        </p:nvSpPr>
        <p:spPr/>
        <p:txBody>
          <a:bodyPr/>
          <a:lstStyle/>
          <a:p>
            <a:r>
              <a:rPr lang="nl-BE" dirty="0"/>
              <a:t>t-Verdeling wordt ook bepaald door aantal vrijheidsgraden: </a:t>
            </a:r>
            <a:r>
              <a:rPr lang="nl-BE" i="1" dirty="0" err="1"/>
              <a:t>df</a:t>
            </a:r>
            <a:r>
              <a:rPr lang="nl-BE" dirty="0"/>
              <a:t> = </a:t>
            </a:r>
            <a:r>
              <a:rPr lang="nl-BE" i="1" dirty="0"/>
              <a:t>n</a:t>
            </a:r>
            <a:r>
              <a:rPr lang="nl-BE" dirty="0"/>
              <a:t> – 1</a:t>
            </a:r>
            <a:endParaRPr lang="nl-BE" i="1" dirty="0"/>
          </a:p>
          <a:p>
            <a:pPr marL="86400" indent="0">
              <a:buNone/>
            </a:pPr>
            <a:r>
              <a:rPr lang="nl-BE" dirty="0">
                <a:sym typeface="Wingdings" pitchFamily="2" charset="2"/>
              </a:rPr>
              <a:t>  	 (voor elke n een andere verdeling)</a:t>
            </a:r>
          </a:p>
          <a:p>
            <a:pPr marL="86400" indent="0">
              <a:buNone/>
            </a:pPr>
            <a:endParaRPr lang="nl-BE" dirty="0">
              <a:sym typeface="Wingdings" pitchFamily="2" charset="2"/>
            </a:endParaRPr>
          </a:p>
          <a:p>
            <a:r>
              <a:rPr lang="nl-BE" dirty="0">
                <a:sym typeface="Wingdings" pitchFamily="2" charset="2"/>
              </a:rPr>
              <a:t>Spreiding bij t-verdeling groter dan bij </a:t>
            </a:r>
            <a:r>
              <a:rPr lang="nl-BE" i="1" dirty="0">
                <a:sym typeface="Wingdings" pitchFamily="2" charset="2"/>
              </a:rPr>
              <a:t>N(0,1)   </a:t>
            </a:r>
            <a:endParaRPr lang="nl-BE" dirty="0">
              <a:sym typeface="Wingdings" pitchFamily="2" charset="2"/>
            </a:endParaRPr>
          </a:p>
          <a:p>
            <a:pPr lvl="1"/>
            <a:r>
              <a:rPr lang="nl-BE" dirty="0">
                <a:sym typeface="Symbol" pitchFamily="18" charset="2"/>
              </a:rPr>
              <a:t>Grotere onzekerheid door gebruik </a:t>
            </a:r>
            <a:r>
              <a:rPr lang="nl-BE" i="1" dirty="0">
                <a:sym typeface="Symbol" pitchFamily="18" charset="2"/>
              </a:rPr>
              <a:t>s</a:t>
            </a:r>
            <a:r>
              <a:rPr lang="nl-BE" dirty="0">
                <a:sym typeface="Symbol" pitchFamily="18" charset="2"/>
              </a:rPr>
              <a:t> i.p.v. </a:t>
            </a:r>
            <a:r>
              <a:rPr lang="nl-NL" i="1" dirty="0">
                <a:sym typeface="Symbol" pitchFamily="18" charset="2"/>
              </a:rPr>
              <a:t></a:t>
            </a:r>
            <a:r>
              <a:rPr lang="nl-BE" i="1" dirty="0">
                <a:sym typeface="Symbol" pitchFamily="18" charset="2"/>
              </a:rPr>
              <a:t> </a:t>
            </a:r>
          </a:p>
          <a:p>
            <a:endParaRPr lang="nl-BE" dirty="0">
              <a:sym typeface="Symbol" pitchFamily="18" charset="2"/>
            </a:endParaRPr>
          </a:p>
          <a:p>
            <a:r>
              <a:rPr lang="nl-BE" dirty="0">
                <a:sym typeface="Symbol" pitchFamily="18" charset="2"/>
              </a:rPr>
              <a:t>Naarmate </a:t>
            </a:r>
            <a:r>
              <a:rPr lang="nl-BE" i="1" dirty="0">
                <a:sym typeface="Symbol" pitchFamily="18" charset="2"/>
              </a:rPr>
              <a:t>n</a:t>
            </a:r>
            <a:r>
              <a:rPr lang="nl-BE" dirty="0">
                <a:sym typeface="Symbol" pitchFamily="18" charset="2"/>
              </a:rPr>
              <a:t> groter: </a:t>
            </a:r>
          </a:p>
          <a:p>
            <a:pPr lvl="1"/>
            <a:r>
              <a:rPr lang="nl-BE" dirty="0">
                <a:sym typeface="Symbol" pitchFamily="18" charset="2"/>
              </a:rPr>
              <a:t>benadert t-verdeling sterker </a:t>
            </a:r>
            <a:r>
              <a:rPr lang="nl-BE" i="1" dirty="0">
                <a:sym typeface="Wingdings" pitchFamily="2" charset="2"/>
              </a:rPr>
              <a:t>N(0,1)</a:t>
            </a:r>
          </a:p>
          <a:p>
            <a:endParaRPr lang="nl-BE" dirty="0">
              <a:sym typeface="Wingdings" pitchFamily="2" charset="2"/>
            </a:endParaRPr>
          </a:p>
          <a:p>
            <a:r>
              <a:rPr lang="nl-BE" dirty="0">
                <a:sym typeface="Wingdings" pitchFamily="2" charset="2"/>
              </a:rPr>
              <a:t>Overschrijdingskans en gebruik betrouwbaarheidsintervallen:</a:t>
            </a:r>
          </a:p>
          <a:p>
            <a:pPr lvl="1"/>
            <a:r>
              <a:rPr lang="nl-BE" dirty="0">
                <a:sym typeface="Wingdings" pitchFamily="2" charset="2"/>
              </a:rPr>
              <a:t>Zie t-tabel</a:t>
            </a:r>
            <a:endParaRPr lang="en-GB" dirty="0"/>
          </a:p>
          <a:p>
            <a:endParaRPr lang="nl-BE" dirty="0"/>
          </a:p>
        </p:txBody>
      </p:sp>
      <p:sp>
        <p:nvSpPr>
          <p:cNvPr id="4" name="Slide Number Placeholder 3">
            <a:extLst>
              <a:ext uri="{FF2B5EF4-FFF2-40B4-BE49-F238E27FC236}">
                <a16:creationId xmlns:a16="http://schemas.microsoft.com/office/drawing/2014/main" id="{BD1B3E17-9718-402C-B971-2D82D78F2570}"/>
              </a:ext>
            </a:extLst>
          </p:cNvPr>
          <p:cNvSpPr>
            <a:spLocks noGrp="1"/>
          </p:cNvSpPr>
          <p:nvPr>
            <p:ph type="sldNum" sz="quarter" idx="12"/>
          </p:nvPr>
        </p:nvSpPr>
        <p:spPr/>
        <p:txBody>
          <a:bodyPr/>
          <a:lstStyle/>
          <a:p>
            <a:fld id="{7AE184E0-0BD4-4705-A12B-9B71DDE63301}" type="slidenum">
              <a:rPr lang="en-GB" noProof="0" smtClean="0"/>
              <a:t>49</a:t>
            </a:fld>
            <a:endParaRPr lang="en-GB" noProof="0" dirty="0"/>
          </a:p>
        </p:txBody>
      </p:sp>
      <p:sp>
        <p:nvSpPr>
          <p:cNvPr id="5" name="Content Placeholder 4">
            <a:extLst>
              <a:ext uri="{FF2B5EF4-FFF2-40B4-BE49-F238E27FC236}">
                <a16:creationId xmlns:a16="http://schemas.microsoft.com/office/drawing/2014/main" id="{0E043B9E-AB21-46F5-914E-6613B8A28B53}"/>
              </a:ext>
            </a:extLst>
          </p:cNvPr>
          <p:cNvSpPr>
            <a:spLocks noGrp="1"/>
          </p:cNvSpPr>
          <p:nvPr>
            <p:ph idx="13"/>
          </p:nvPr>
        </p:nvSpPr>
        <p:spPr>
          <a:xfrm>
            <a:off x="10808208" y="3364992"/>
            <a:ext cx="6126479" cy="987552"/>
          </a:xfrm>
          <a:ln>
            <a:solidFill>
              <a:schemeClr val="tx1"/>
            </a:solidFill>
          </a:ln>
        </p:spPr>
        <p:txBody>
          <a:bodyPr>
            <a:noAutofit/>
          </a:bodyPr>
          <a:lstStyle/>
          <a:p>
            <a:r>
              <a:rPr lang="en-US" sz="2400" dirty="0">
                <a:solidFill>
                  <a:schemeClr val="tx1"/>
                </a:solidFill>
              </a:rPr>
              <a:t>N(0, 1) = 	de </a:t>
            </a:r>
            <a:r>
              <a:rPr lang="en-US" sz="2400" dirty="0" err="1">
                <a:solidFill>
                  <a:schemeClr val="tx1"/>
                </a:solidFill>
              </a:rPr>
              <a:t>normaalverdeling</a:t>
            </a:r>
            <a:r>
              <a:rPr lang="en-US" sz="2400" dirty="0">
                <a:solidFill>
                  <a:schemeClr val="tx1"/>
                </a:solidFill>
              </a:rPr>
              <a:t>, met 				</a:t>
            </a:r>
            <a:r>
              <a:rPr lang="en-US" sz="2400" dirty="0" err="1">
                <a:solidFill>
                  <a:schemeClr val="tx1"/>
                </a:solidFill>
              </a:rPr>
              <a:t>gemiddelde</a:t>
            </a:r>
            <a:r>
              <a:rPr lang="en-US" sz="2400" dirty="0">
                <a:solidFill>
                  <a:schemeClr val="tx1"/>
                </a:solidFill>
              </a:rPr>
              <a:t> 0 en SD 1</a:t>
            </a:r>
            <a:endParaRPr lang="nl-BE" sz="2400" dirty="0">
              <a:solidFill>
                <a:schemeClr val="tx1"/>
              </a:solidFill>
            </a:endParaRPr>
          </a:p>
        </p:txBody>
      </p:sp>
      <p:pic>
        <p:nvPicPr>
          <p:cNvPr id="7" name="Afbeelding 10">
            <a:extLst>
              <a:ext uri="{FF2B5EF4-FFF2-40B4-BE49-F238E27FC236}">
                <a16:creationId xmlns:a16="http://schemas.microsoft.com/office/drawing/2014/main" id="{32A2FB0B-A71C-4723-9D9D-90861987A289}"/>
              </a:ext>
            </a:extLst>
          </p:cNvPr>
          <p:cNvPicPr>
            <a:picLocks noChangeAspect="1"/>
          </p:cNvPicPr>
          <p:nvPr/>
        </p:nvPicPr>
        <p:blipFill>
          <a:blip r:embed="rId3"/>
          <a:stretch>
            <a:fillRect/>
          </a:stretch>
        </p:blipFill>
        <p:spPr>
          <a:xfrm>
            <a:off x="12104710" y="5059680"/>
            <a:ext cx="5233965" cy="3979353"/>
          </a:xfrm>
          <a:prstGeom prst="rect">
            <a:avLst/>
          </a:prstGeom>
        </p:spPr>
      </p:pic>
    </p:spTree>
    <p:extLst>
      <p:ext uri="{BB962C8B-B14F-4D97-AF65-F5344CB8AC3E}">
        <p14:creationId xmlns:p14="http://schemas.microsoft.com/office/powerpoint/2010/main" val="900488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NL" dirty="0"/>
              <a:t>Verschil beschrijvende – inductieve statistiek</a:t>
            </a:r>
            <a:endParaRPr lang="nl-BE" dirty="0"/>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692774"/>
            <a:ext cx="16858641" cy="7937327"/>
          </a:xfrm>
          <a:solidFill>
            <a:schemeClr val="bg1"/>
          </a:solidFill>
        </p:spPr>
        <p:txBody>
          <a:bodyPr>
            <a:normAutofit/>
          </a:bodyPr>
          <a:lstStyle/>
          <a:p>
            <a:r>
              <a:rPr lang="nl-BE" dirty="0">
                <a:solidFill>
                  <a:srgbClr val="5D9CC7"/>
                </a:solidFill>
              </a:rPr>
              <a:t>Uitspraak: </a:t>
            </a:r>
            <a:r>
              <a:rPr lang="nl-BE" i="1" dirty="0">
                <a:solidFill>
                  <a:srgbClr val="5D9CC7"/>
                </a:solidFill>
              </a:rPr>
              <a:t>“35% van de volwassen onderzoekseenheden in de steekproef is ooit minstens 1x slachtoffer geworden van pestgedrag”</a:t>
            </a:r>
          </a:p>
          <a:p>
            <a:endParaRPr lang="nl-BE" dirty="0">
              <a:solidFill>
                <a:srgbClr val="5D9CC7"/>
              </a:solidFill>
            </a:endParaRPr>
          </a:p>
          <a:p>
            <a:pPr lvl="1"/>
            <a:r>
              <a:rPr lang="nl-BE" b="1" dirty="0">
                <a:solidFill>
                  <a:srgbClr val="C00000"/>
                </a:solidFill>
              </a:rPr>
              <a:t>Beschrijvende statistiek</a:t>
            </a:r>
          </a:p>
          <a:p>
            <a:endParaRPr lang="nl-BE" dirty="0">
              <a:solidFill>
                <a:srgbClr val="5D9CC7"/>
              </a:solidFill>
            </a:endParaRPr>
          </a:p>
          <a:p>
            <a:endParaRPr lang="nl-BE" dirty="0">
              <a:solidFill>
                <a:srgbClr val="5D9CC7"/>
              </a:solidFill>
            </a:endParaRPr>
          </a:p>
          <a:p>
            <a:r>
              <a:rPr lang="nl-BE" dirty="0">
                <a:solidFill>
                  <a:srgbClr val="5D9CC7"/>
                </a:solidFill>
              </a:rPr>
              <a:t>Uitspraak: </a:t>
            </a:r>
            <a:r>
              <a:rPr lang="nl-BE" i="1" dirty="0">
                <a:solidFill>
                  <a:srgbClr val="5D9CC7"/>
                </a:solidFill>
              </a:rPr>
              <a:t>“Op basis van de steekproefgegevens besluiten we dat in Vlaanderen het percentage volwassenen dat ooit minstens 1x slachtoffer is geworden van pestgedrag tussen 25% en 40% ligt”</a:t>
            </a:r>
          </a:p>
          <a:p>
            <a:endParaRPr lang="nl-BE" i="1" dirty="0">
              <a:solidFill>
                <a:srgbClr val="5D9CC7"/>
              </a:solidFill>
            </a:endParaRPr>
          </a:p>
          <a:p>
            <a:pPr lvl="1"/>
            <a:r>
              <a:rPr lang="nl-BE" b="1" dirty="0">
                <a:solidFill>
                  <a:srgbClr val="C00000"/>
                </a:solidFill>
              </a:rPr>
              <a:t>Inductieve statistiek</a:t>
            </a: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5</a:t>
            </a:fld>
            <a:endParaRPr lang="en-GB" noProof="0" dirty="0"/>
          </a:p>
        </p:txBody>
      </p:sp>
    </p:spTree>
    <p:extLst>
      <p:ext uri="{BB962C8B-B14F-4D97-AF65-F5344CB8AC3E}">
        <p14:creationId xmlns:p14="http://schemas.microsoft.com/office/powerpoint/2010/main" val="308508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p:txBody>
          <a:bodyPr>
            <a:noAutofit/>
          </a:bodyPr>
          <a:lstStyle/>
          <a:p>
            <a:r>
              <a:rPr lang="nl-BE" dirty="0"/>
              <a:t>Betrouwbaarheidsinterval: t-verdeling voorbeeld</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p:txBody>
              <a:bodyPr>
                <a:noAutofit/>
              </a:bodyPr>
              <a:lstStyle/>
              <a:p>
                <a:pPr marL="0" indent="0">
                  <a:buNone/>
                </a:pPr>
                <a:r>
                  <a:rPr lang="nl-BE" i="1" dirty="0">
                    <a:solidFill>
                      <a:srgbClr val="002060"/>
                    </a:solidFill>
                  </a:rPr>
                  <a:t>Bv. “Hoe gelukkig zijn Vlaamse studenten, met 95 % betrouwbaarheid?”</a:t>
                </a:r>
              </a:p>
              <a:p>
                <a:pPr marL="457200" indent="-457200"/>
                <a:endParaRPr lang="nl-BE" dirty="0">
                  <a:solidFill>
                    <a:srgbClr val="002060"/>
                  </a:solidFill>
                </a:endParaRPr>
              </a:p>
              <a:p>
                <a:pPr marL="457200" indent="-457200"/>
                <a:r>
                  <a:rPr lang="nl-BE" dirty="0" err="1">
                    <a:solidFill>
                      <a:srgbClr val="002060"/>
                    </a:solidFill>
                  </a:rPr>
                  <a:t>Toevalssteekproef</a:t>
                </a:r>
                <a:r>
                  <a:rPr lang="nl-BE" dirty="0">
                    <a:solidFill>
                      <a:srgbClr val="002060"/>
                    </a:solidFill>
                  </a:rPr>
                  <a:t> met n = 32 studenten: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e>
                    </m:acc>
                  </m:oMath>
                </a14:m>
                <a:r>
                  <a:rPr lang="nl-BE" dirty="0">
                    <a:solidFill>
                      <a:srgbClr val="002060"/>
                    </a:solidFill>
                  </a:rPr>
                  <a:t> = 7.2, s = 1.1</a:t>
                </a:r>
              </a:p>
              <a:p>
                <a:pPr marL="1090800" lvl="1" indent="-457200"/>
                <a:r>
                  <a:rPr lang="el-GR" dirty="0">
                    <a:solidFill>
                      <a:srgbClr val="002060"/>
                    </a:solidFill>
                  </a:rPr>
                  <a:t>σ</a:t>
                </a:r>
                <a:r>
                  <a:rPr lang="nl-BE" baseline="-25000" dirty="0">
                    <a:solidFill>
                      <a:srgbClr val="002060"/>
                    </a:solidFill>
                  </a:rPr>
                  <a:t>X</a:t>
                </a:r>
                <a:r>
                  <a:rPr lang="nl-BE" dirty="0">
                    <a:solidFill>
                      <a:srgbClr val="002060"/>
                    </a:solidFill>
                  </a:rPr>
                  <a:t> onbekend: s als schatter gebruiken en t-verdeling</a:t>
                </a:r>
              </a:p>
              <a:p>
                <a:pPr marL="1090800" lvl="1" indent="-457200"/>
                <a:r>
                  <a:rPr lang="nl-BE" b="1" dirty="0"/>
                  <a:t>De vorm van t-verdeling </a:t>
                </a:r>
                <a:r>
                  <a:rPr lang="nl-BE" dirty="0"/>
                  <a:t>is afhankelijk van aantal vrijheidsgraden </a:t>
                </a:r>
                <a:r>
                  <a:rPr lang="nl-BE" dirty="0" err="1"/>
                  <a:t>df</a:t>
                </a:r>
                <a:r>
                  <a:rPr lang="nl-BE" dirty="0"/>
                  <a:t> (</a:t>
                </a:r>
                <a:r>
                  <a:rPr lang="nl-BE" dirty="0" err="1"/>
                  <a:t>df</a:t>
                </a:r>
                <a:r>
                  <a:rPr lang="nl-BE" dirty="0"/>
                  <a:t> = n – 1)</a:t>
                </a:r>
              </a:p>
              <a:p>
                <a:pPr marL="1677600" lvl="2" indent="-457200"/>
                <a:r>
                  <a:rPr lang="nl-BE" dirty="0"/>
                  <a:t>Voor elke n is er dus een andere t-verdeling die gebruikt moet worden </a:t>
                </a:r>
                <a:br>
                  <a:rPr lang="nl-BE" dirty="0"/>
                </a:br>
                <a:r>
                  <a:rPr lang="nl-BE" dirty="0"/>
                  <a:t>(zie appendix 1)</a:t>
                </a:r>
              </a:p>
            </p:txBody>
          </p:sp>
        </mc:Choice>
        <mc:Fallback xmlns="">
          <p:sp>
            <p:nvSpPr>
              <p:cNvPr id="3" name="Tijdelijke aanduiding voor inhoud 2">
                <a:extLst>
                  <a:ext uri="{FF2B5EF4-FFF2-40B4-BE49-F238E27FC236}">
                    <a16:creationId xmlns:a16="http://schemas.microsoft.com/office/drawing/2014/main" id="{F9E7AEDF-C216-40AD-A36C-9E0F686849C1}"/>
                  </a:ext>
                </a:extLst>
              </p:cNvPr>
              <p:cNvSpPr>
                <a:spLocks noGrp="1" noRot="1" noChangeAspect="1" noMove="1" noResize="1" noEditPoints="1" noAdjustHandles="1" noChangeArrowheads="1" noChangeShapeType="1" noTextEdit="1"/>
              </p:cNvSpPr>
              <p:nvPr>
                <p:ph idx="1"/>
              </p:nvPr>
            </p:nvSpPr>
            <p:spPr>
              <a:blipFill>
                <a:blip r:embed="rId3"/>
                <a:stretch>
                  <a:fillRect l="-759"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50</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836426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p:txBody>
          <a:bodyPr>
            <a:noAutofit/>
          </a:bodyPr>
          <a:lstStyle/>
          <a:p>
            <a:r>
              <a:rPr lang="nl-BE" dirty="0" err="1"/>
              <a:t>Inferentiële</a:t>
            </a:r>
            <a:r>
              <a:rPr lang="nl-BE" dirty="0"/>
              <a:t> statistiek: punt- en intervalschatting</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a:xfrm>
                <a:off x="240016" y="1713112"/>
                <a:ext cx="16858641" cy="6864264"/>
              </a:xfrm>
            </p:spPr>
            <p:txBody>
              <a:bodyPr>
                <a:noAutofit/>
              </a:bodyPr>
              <a:lstStyle/>
              <a:p>
                <a:pPr marL="0" indent="0">
                  <a:buNone/>
                </a:pPr>
                <a:r>
                  <a:rPr lang="nl-BE" b="1" dirty="0">
                    <a:solidFill>
                      <a:srgbClr val="002060"/>
                    </a:solidFill>
                  </a:rPr>
                  <a:t>MAAR vorm van t-verdeling is afhankelijk van aantal vrijheidsgraden </a:t>
                </a:r>
                <a:r>
                  <a:rPr lang="nl-BE" b="1" dirty="0" err="1">
                    <a:solidFill>
                      <a:srgbClr val="002060"/>
                    </a:solidFill>
                  </a:rPr>
                  <a:t>df</a:t>
                </a:r>
                <a:endParaRPr lang="nl-BE" b="1" dirty="0">
                  <a:solidFill>
                    <a:srgbClr val="002060"/>
                  </a:solidFill>
                </a:endParaRPr>
              </a:p>
              <a:p>
                <a:pPr marL="457200" indent="-457200"/>
                <a:r>
                  <a:rPr lang="nl-BE" dirty="0">
                    <a:solidFill>
                      <a:srgbClr val="002060"/>
                    </a:solidFill>
                  </a:rPr>
                  <a:t>Hier: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b="0" i="1" smtClean="0">
                            <a:solidFill>
                              <a:srgbClr val="002060"/>
                            </a:solidFill>
                            <a:latin typeface="Cambria Math" panose="02040503050406030204" pitchFamily="18" charset="0"/>
                          </a:rPr>
                          <m:t> </m:t>
                        </m:r>
                        <m:r>
                          <a:rPr lang="nl-BE" i="1">
                            <a:solidFill>
                              <a:srgbClr val="002060"/>
                            </a:solidFill>
                            <a:latin typeface="Cambria Math" panose="02040503050406030204" pitchFamily="18" charset="0"/>
                          </a:rPr>
                          <m:t>𝑋</m:t>
                        </m:r>
                      </m:e>
                    </m:acc>
                  </m:oMath>
                </a14:m>
                <a:r>
                  <a:rPr lang="nl-BE" dirty="0">
                    <a:solidFill>
                      <a:srgbClr val="002060"/>
                    </a:solidFill>
                  </a:rPr>
                  <a:t>  = 7.2     s  = 1.1   </a:t>
                </a:r>
              </a:p>
              <a:p>
                <a:pPr marL="0" indent="0">
                  <a:buNone/>
                </a:pPr>
                <a:r>
                  <a:rPr lang="nl-BE" dirty="0">
                    <a:solidFill>
                      <a:srgbClr val="002060"/>
                    </a:solidFill>
                  </a:rPr>
                  <a:t>			  </a:t>
                </a:r>
                <a:r>
                  <a:rPr lang="nl-BE" dirty="0" err="1">
                    <a:solidFill>
                      <a:srgbClr val="002060"/>
                    </a:solidFill>
                  </a:rPr>
                  <a:t>df</a:t>
                </a:r>
                <a:r>
                  <a:rPr lang="nl-BE" dirty="0">
                    <a:solidFill>
                      <a:srgbClr val="002060"/>
                    </a:solidFill>
                  </a:rPr>
                  <a:t> = 32 – 1 = 31 </a:t>
                </a:r>
              </a:p>
              <a:p>
                <a:pPr marL="1220400" lvl="2" indent="0">
                  <a:buNone/>
                </a:pPr>
                <a:r>
                  <a:rPr lang="nl-BE" dirty="0">
                    <a:solidFill>
                      <a:srgbClr val="002060"/>
                    </a:solidFill>
                  </a:rPr>
                  <a:t>	  dus is t </a:t>
                </a:r>
                <a:r>
                  <a:rPr lang="el-GR" baseline="-25000" dirty="0">
                    <a:solidFill>
                      <a:srgbClr val="002060"/>
                    </a:solidFill>
                  </a:rPr>
                  <a:t>α/2</a:t>
                </a:r>
                <a:r>
                  <a:rPr lang="nl-BE" dirty="0">
                    <a:solidFill>
                      <a:srgbClr val="002060"/>
                    </a:solidFill>
                  </a:rPr>
                  <a:t> = 2.04</a:t>
                </a:r>
                <a:endParaRPr lang="nl-BE" baseline="-25000" dirty="0">
                  <a:solidFill>
                    <a:srgbClr val="002060"/>
                  </a:solidFill>
                </a:endParaRPr>
              </a:p>
            </p:txBody>
          </p:sp>
        </mc:Choice>
        <mc:Fallback xmlns="">
          <p:sp>
            <p:nvSpPr>
              <p:cNvPr id="3" name="Tijdelijke aanduiding voor inhoud 2">
                <a:extLst>
                  <a:ext uri="{FF2B5EF4-FFF2-40B4-BE49-F238E27FC236}">
                    <a16:creationId xmlns:a16="http://schemas.microsoft.com/office/drawing/2014/main" id="{F9E7AEDF-C216-40AD-A36C-9E0F686849C1}"/>
                  </a:ext>
                </a:extLst>
              </p:cNvPr>
              <p:cNvSpPr>
                <a:spLocks noGrp="1" noRot="1" noChangeAspect="1" noMove="1" noResize="1" noEditPoints="1" noAdjustHandles="1" noChangeArrowheads="1" noChangeShapeType="1" noTextEdit="1"/>
              </p:cNvSpPr>
              <p:nvPr>
                <p:ph idx="1"/>
              </p:nvPr>
            </p:nvSpPr>
            <p:spPr>
              <a:xfrm>
                <a:off x="240016" y="1713112"/>
                <a:ext cx="16858641" cy="6864264"/>
              </a:xfrm>
              <a:blipFill>
                <a:blip r:embed="rId3"/>
                <a:stretch>
                  <a:fillRect l="-723" t="-444"/>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51</a:t>
            </a:fld>
            <a:endParaRPr lang="en-GB" noProof="0" dirty="0"/>
          </a:p>
        </p:txBody>
      </p:sp>
      <p:pic>
        <p:nvPicPr>
          <p:cNvPr id="6" name="Afbeelding 5">
            <a:extLst>
              <a:ext uri="{FF2B5EF4-FFF2-40B4-BE49-F238E27FC236}">
                <a16:creationId xmlns:a16="http://schemas.microsoft.com/office/drawing/2014/main" id="{77DED4DF-FA3C-4230-A798-0067F79D0FA1}"/>
              </a:ext>
            </a:extLst>
          </p:cNvPr>
          <p:cNvPicPr>
            <a:picLocks noChangeAspect="1"/>
          </p:cNvPicPr>
          <p:nvPr/>
        </p:nvPicPr>
        <p:blipFill rotWithShape="1">
          <a:blip r:embed="rId4"/>
          <a:srcRect t="14956"/>
          <a:stretch/>
        </p:blipFill>
        <p:spPr>
          <a:xfrm>
            <a:off x="9508210" y="2370135"/>
            <a:ext cx="7605486" cy="1999951"/>
          </a:xfrm>
          <a:prstGeom prst="rect">
            <a:avLst/>
          </a:prstGeom>
        </p:spPr>
      </p:pic>
      <p:pic>
        <p:nvPicPr>
          <p:cNvPr id="7" name="Afbeelding 6">
            <a:extLst>
              <a:ext uri="{FF2B5EF4-FFF2-40B4-BE49-F238E27FC236}">
                <a16:creationId xmlns:a16="http://schemas.microsoft.com/office/drawing/2014/main" id="{E83830C4-1E3C-4A08-935A-258B753B5ABF}"/>
              </a:ext>
            </a:extLst>
          </p:cNvPr>
          <p:cNvPicPr>
            <a:picLocks noChangeAspect="1"/>
          </p:cNvPicPr>
          <p:nvPr/>
        </p:nvPicPr>
        <p:blipFill rotWithShape="1">
          <a:blip r:embed="rId5"/>
          <a:srcRect l="5307" t="2815" r="3924" b="-972"/>
          <a:stretch/>
        </p:blipFill>
        <p:spPr>
          <a:xfrm>
            <a:off x="9675518" y="4602712"/>
            <a:ext cx="7289698" cy="2457661"/>
          </a:xfrm>
          <a:prstGeom prst="rect">
            <a:avLst/>
          </a:prstGeom>
        </p:spPr>
      </p:pic>
      <p:sp>
        <p:nvSpPr>
          <p:cNvPr id="9" name="Ovaal 8">
            <a:extLst>
              <a:ext uri="{FF2B5EF4-FFF2-40B4-BE49-F238E27FC236}">
                <a16:creationId xmlns:a16="http://schemas.microsoft.com/office/drawing/2014/main" id="{5043A67D-65EB-473E-96E8-EC935114AA60}"/>
              </a:ext>
            </a:extLst>
          </p:cNvPr>
          <p:cNvSpPr/>
          <p:nvPr/>
        </p:nvSpPr>
        <p:spPr>
          <a:xfrm>
            <a:off x="12601846" y="4538739"/>
            <a:ext cx="627544" cy="554903"/>
          </a:xfrm>
          <a:prstGeom prst="ellipse">
            <a:avLst/>
          </a:prstGeom>
          <a:noFill/>
          <a:ln w="571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solidFill>
                  <a:srgbClr val="FF0000"/>
                </a:solidFill>
              </a:ln>
              <a:solidFill>
                <a:srgbClr val="FFFFFF"/>
              </a:solidFill>
              <a:effectLst/>
              <a:uLnTx/>
              <a:uFillTx/>
              <a:latin typeface="Arial"/>
              <a:ea typeface="+mn-ea"/>
              <a:cs typeface="+mn-cs"/>
              <a:sym typeface="Arial"/>
            </a:endParaRPr>
          </a:p>
        </p:txBody>
      </p:sp>
      <p:sp>
        <p:nvSpPr>
          <p:cNvPr id="12" name="Rechthoek 11">
            <a:extLst>
              <a:ext uri="{FF2B5EF4-FFF2-40B4-BE49-F238E27FC236}">
                <a16:creationId xmlns:a16="http://schemas.microsoft.com/office/drawing/2014/main" id="{CAA7358B-9862-4201-A36F-54FD13D653A7}"/>
              </a:ext>
            </a:extLst>
          </p:cNvPr>
          <p:cNvSpPr/>
          <p:nvPr/>
        </p:nvSpPr>
        <p:spPr>
          <a:xfrm>
            <a:off x="4621552" y="7860502"/>
            <a:ext cx="10618447" cy="1384995"/>
          </a:xfrm>
          <a:prstGeom prst="rect">
            <a:avLst/>
          </a:prstGeom>
          <a:solidFill>
            <a:srgbClr val="FFFFFF"/>
          </a:solidFill>
          <a:ln w="25400" cap="flat" cmpd="sng" algn="ctr">
            <a:solidFill>
              <a:srgbClr val="69B0B1"/>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nl-BE" sz="2800" b="1" i="1" u="none" strike="noStrike" kern="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sym typeface="Arial"/>
              </a:rPr>
              <a:t>Het gemiddelde geluk in de populatie Vlaamse studenten ligt tussen 6.80 en </a:t>
            </a:r>
            <a:r>
              <a:rPr lang="nl-BE" sz="2800" b="1" i="1" kern="0" dirty="0">
                <a:solidFill>
                  <a:srgbClr val="C00000"/>
                </a:solidFill>
                <a:latin typeface="Verdana" panose="020B0604030504040204" pitchFamily="34" charset="0"/>
                <a:ea typeface="Verdana" panose="020B0604030504040204" pitchFamily="34" charset="0"/>
                <a:sym typeface="Arial"/>
              </a:rPr>
              <a:t>7.60</a:t>
            </a:r>
            <a:r>
              <a:rPr kumimoji="0" lang="nl-BE" sz="2800" b="1" i="1" u="none" strike="noStrike" kern="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sym typeface="Arial"/>
              </a:rPr>
              <a:t>, met een betrouwbaarheid van 95%</a:t>
            </a:r>
          </a:p>
        </p:txBody>
      </p:sp>
      <p:pic>
        <p:nvPicPr>
          <p:cNvPr id="5" name="Picture 4">
            <a:extLst>
              <a:ext uri="{FF2B5EF4-FFF2-40B4-BE49-F238E27FC236}">
                <a16:creationId xmlns:a16="http://schemas.microsoft.com/office/drawing/2014/main" id="{CA4B9E48-D545-4FAE-B66C-C389EEA7ADD3}"/>
              </a:ext>
            </a:extLst>
          </p:cNvPr>
          <p:cNvPicPr>
            <a:picLocks noChangeAspect="1"/>
          </p:cNvPicPr>
          <p:nvPr/>
        </p:nvPicPr>
        <p:blipFill>
          <a:blip r:embed="rId6"/>
          <a:stretch>
            <a:fillRect/>
          </a:stretch>
        </p:blipFill>
        <p:spPr>
          <a:xfrm>
            <a:off x="324737" y="4564054"/>
            <a:ext cx="3471115" cy="911255"/>
          </a:xfrm>
          <a:prstGeom prst="rect">
            <a:avLst/>
          </a:prstGeom>
        </p:spPr>
      </p:pic>
      <mc:AlternateContent xmlns:mc="http://schemas.openxmlformats.org/markup-compatibility/2006" xmlns:a14="http://schemas.microsoft.com/office/drawing/2010/main">
        <mc:Choice Requires="a14">
          <p:sp>
            <p:nvSpPr>
              <p:cNvPr id="13" name="Tijdelijke aanduiding voor inhoud 2">
                <a:extLst>
                  <a:ext uri="{FF2B5EF4-FFF2-40B4-BE49-F238E27FC236}">
                    <a16:creationId xmlns:a16="http://schemas.microsoft.com/office/drawing/2014/main" id="{6DE0917D-6A68-4A06-B9B2-113E07D36F6F}"/>
                  </a:ext>
                </a:extLst>
              </p:cNvPr>
              <p:cNvSpPr txBox="1">
                <a:spLocks/>
              </p:cNvSpPr>
              <p:nvPr/>
            </p:nvSpPr>
            <p:spPr>
              <a:xfrm>
                <a:off x="4187488" y="4681258"/>
                <a:ext cx="9041902" cy="583996"/>
              </a:xfrm>
              <a:prstGeom prst="rect">
                <a:avLst/>
              </a:prstGeom>
            </p:spPr>
            <p:txBody>
              <a:bodyPr vert="horz" lIns="91440" tIns="45720" rIns="91440" bIns="45720" rtlCol="0">
                <a:no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0" indent="0">
                  <a:buNone/>
                </a:pPr>
                <a:r>
                  <a:rPr lang="nl-BE" dirty="0">
                    <a:solidFill>
                      <a:schemeClr val="tx1"/>
                    </a:solidFill>
                  </a:rPr>
                  <a:t>= 7.2 </a:t>
                </a:r>
                <a:r>
                  <a:rPr lang="nl-BE" u="sng" dirty="0">
                    <a:solidFill>
                      <a:schemeClr val="tx1"/>
                    </a:solidFill>
                  </a:rPr>
                  <a:t>+</a:t>
                </a:r>
                <a:r>
                  <a:rPr lang="nl-BE" dirty="0">
                    <a:solidFill>
                      <a:schemeClr val="tx1"/>
                    </a:solidFill>
                  </a:rPr>
                  <a:t> 2.04*(1.1 / </a:t>
                </a:r>
                <a14:m>
                  <m:oMath xmlns:m="http://schemas.openxmlformats.org/officeDocument/2006/math">
                    <m:r>
                      <a:rPr lang="nl-BE" i="0" smtClean="0">
                        <a:solidFill>
                          <a:schemeClr val="tx1"/>
                        </a:solidFill>
                        <a:latin typeface="Cambria Math" panose="02040503050406030204" pitchFamily="18" charset="0"/>
                        <a:ea typeface="Cambria Math" panose="02040503050406030204" pitchFamily="18" charset="0"/>
                      </a:rPr>
                      <m:t>√</m:t>
                    </m:r>
                    <m:r>
                      <a:rPr lang="nl-BE" b="0" i="0" smtClean="0">
                        <a:solidFill>
                          <a:schemeClr val="tx1"/>
                        </a:solidFill>
                        <a:latin typeface="Cambria Math" panose="02040503050406030204" pitchFamily="18" charset="0"/>
                        <a:ea typeface="Cambria Math" panose="02040503050406030204" pitchFamily="18" charset="0"/>
                      </a:rPr>
                      <m:t>31</m:t>
                    </m:r>
                  </m:oMath>
                </a14:m>
                <a:r>
                  <a:rPr lang="nl-BE" dirty="0">
                    <a:solidFill>
                      <a:schemeClr val="tx1"/>
                    </a:solidFill>
                  </a:rPr>
                  <a:t>) </a:t>
                </a:r>
              </a:p>
              <a:p>
                <a:pPr marL="0" indent="0">
                  <a:buNone/>
                </a:pPr>
                <a:r>
                  <a:rPr lang="nl-BE" dirty="0">
                    <a:solidFill>
                      <a:schemeClr val="tx1"/>
                    </a:solidFill>
                  </a:rPr>
                  <a:t>= 7.2 </a:t>
                </a:r>
                <a:r>
                  <a:rPr lang="nl-BE" u="sng" dirty="0">
                    <a:solidFill>
                      <a:schemeClr val="tx1"/>
                    </a:solidFill>
                  </a:rPr>
                  <a:t>+</a:t>
                </a:r>
                <a:r>
                  <a:rPr lang="nl-BE" dirty="0">
                    <a:solidFill>
                      <a:schemeClr val="tx1"/>
                    </a:solidFill>
                  </a:rPr>
                  <a:t> .40</a:t>
                </a:r>
              </a:p>
            </p:txBody>
          </p:sp>
        </mc:Choice>
        <mc:Fallback xmlns="">
          <p:sp>
            <p:nvSpPr>
              <p:cNvPr id="13" name="Tijdelijke aanduiding voor inhoud 2">
                <a:extLst>
                  <a:ext uri="{FF2B5EF4-FFF2-40B4-BE49-F238E27FC236}">
                    <a16:creationId xmlns:a16="http://schemas.microsoft.com/office/drawing/2014/main" id="{6DE0917D-6A68-4A06-B9B2-113E07D36F6F}"/>
                  </a:ext>
                </a:extLst>
              </p:cNvPr>
              <p:cNvSpPr txBox="1">
                <a:spLocks noRot="1" noChangeAspect="1" noMove="1" noResize="1" noEditPoints="1" noAdjustHandles="1" noChangeArrowheads="1" noChangeShapeType="1" noTextEdit="1"/>
              </p:cNvSpPr>
              <p:nvPr/>
            </p:nvSpPr>
            <p:spPr>
              <a:xfrm>
                <a:off x="4187488" y="4681258"/>
                <a:ext cx="9041902" cy="583996"/>
              </a:xfrm>
              <a:prstGeom prst="rect">
                <a:avLst/>
              </a:prstGeom>
              <a:blipFill>
                <a:blip r:embed="rId8"/>
                <a:stretch>
                  <a:fillRect l="-1416" t="-1042" b="-123958"/>
                </a:stretch>
              </a:blipFill>
            </p:spPr>
            <p:txBody>
              <a:bodyPr/>
              <a:lstStyle/>
              <a:p>
                <a:r>
                  <a:rPr lang="nl-BE">
                    <a:noFill/>
                  </a:rPr>
                  <a:t> </a:t>
                </a:r>
              </a:p>
            </p:txBody>
          </p:sp>
        </mc:Fallback>
      </mc:AlternateContent>
      <p:pic>
        <p:nvPicPr>
          <p:cNvPr id="11" name="Picture 10">
            <a:extLst>
              <a:ext uri="{FF2B5EF4-FFF2-40B4-BE49-F238E27FC236}">
                <a16:creationId xmlns:a16="http://schemas.microsoft.com/office/drawing/2014/main" id="{519643E6-C969-40B8-A016-5D6C21279804}"/>
              </a:ext>
            </a:extLst>
          </p:cNvPr>
          <p:cNvPicPr>
            <a:picLocks noChangeAspect="1"/>
          </p:cNvPicPr>
          <p:nvPr/>
        </p:nvPicPr>
        <p:blipFill>
          <a:blip r:embed="rId9"/>
          <a:stretch>
            <a:fillRect/>
          </a:stretch>
        </p:blipFill>
        <p:spPr>
          <a:xfrm>
            <a:off x="324737" y="6003878"/>
            <a:ext cx="5227026" cy="1384995"/>
          </a:xfrm>
          <a:prstGeom prst="rect">
            <a:avLst/>
          </a:prstGeom>
        </p:spPr>
      </p:pic>
      <p:sp>
        <p:nvSpPr>
          <p:cNvPr id="15" name="Arrow: Right 14">
            <a:extLst>
              <a:ext uri="{FF2B5EF4-FFF2-40B4-BE49-F238E27FC236}">
                <a16:creationId xmlns:a16="http://schemas.microsoft.com/office/drawing/2014/main" id="{92646577-34B4-4FD1-944F-B2A5727C931F}"/>
              </a:ext>
            </a:extLst>
          </p:cNvPr>
          <p:cNvSpPr/>
          <p:nvPr/>
        </p:nvSpPr>
        <p:spPr>
          <a:xfrm>
            <a:off x="7143750" y="3570638"/>
            <a:ext cx="2091690" cy="248960"/>
          </a:xfrm>
          <a:prstGeom prst="rightArrow">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Ovaal 8">
            <a:extLst>
              <a:ext uri="{FF2B5EF4-FFF2-40B4-BE49-F238E27FC236}">
                <a16:creationId xmlns:a16="http://schemas.microsoft.com/office/drawing/2014/main" id="{4167FAD1-AC34-4370-BDEA-D0541C998E06}"/>
              </a:ext>
            </a:extLst>
          </p:cNvPr>
          <p:cNvSpPr/>
          <p:nvPr/>
        </p:nvSpPr>
        <p:spPr>
          <a:xfrm>
            <a:off x="12613276" y="6360296"/>
            <a:ext cx="627544" cy="554903"/>
          </a:xfrm>
          <a:prstGeom prst="ellipse">
            <a:avLst/>
          </a:prstGeom>
          <a:noFill/>
          <a:ln w="571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Arrow: Bent 16">
            <a:extLst>
              <a:ext uri="{FF2B5EF4-FFF2-40B4-BE49-F238E27FC236}">
                <a16:creationId xmlns:a16="http://schemas.microsoft.com/office/drawing/2014/main" id="{9AB6429D-3D22-4055-9176-C44ED3AA004A}"/>
              </a:ext>
            </a:extLst>
          </p:cNvPr>
          <p:cNvSpPr/>
          <p:nvPr/>
        </p:nvSpPr>
        <p:spPr>
          <a:xfrm flipV="1">
            <a:off x="1485900" y="8040488"/>
            <a:ext cx="2526030" cy="866855"/>
          </a:xfrm>
          <a:prstGeom prst="bentArrow">
            <a:avLst>
              <a:gd name="adj1" fmla="val 25000"/>
              <a:gd name="adj2" fmla="val 25000"/>
              <a:gd name="adj3" fmla="val 25000"/>
              <a:gd name="adj4" fmla="val 44499"/>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8" name="Rechthoek 7">
            <a:extLst>
              <a:ext uri="{FF2B5EF4-FFF2-40B4-BE49-F238E27FC236}">
                <a16:creationId xmlns:a16="http://schemas.microsoft.com/office/drawing/2014/main" id="{235D0CB7-2995-6BB3-CFC8-B6CD64384DFB}"/>
              </a:ext>
            </a:extLst>
          </p:cNvPr>
          <p:cNvSpPr/>
          <p:nvPr/>
        </p:nvSpPr>
        <p:spPr>
          <a:xfrm>
            <a:off x="9886950" y="4448632"/>
            <a:ext cx="381000" cy="64501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20095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692774"/>
            <a:ext cx="16858641" cy="7937327"/>
          </a:xfrm>
          <a:solidFill>
            <a:schemeClr val="bg1"/>
          </a:solidFill>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dirty="0" err="1"/>
              <a:t>Inferentiële</a:t>
            </a:r>
            <a:r>
              <a:rPr lang="nl-BE" dirty="0"/>
              <a:t> of inductieve statistiek (p.49-73)</a:t>
            </a:r>
          </a:p>
          <a:p>
            <a:pPr lvl="2"/>
            <a:r>
              <a:rPr lang="nl-BE" dirty="0">
                <a:solidFill>
                  <a:srgbClr val="5D9CC7"/>
                </a:solidFill>
              </a:rPr>
              <a:t>Representativiteit van de steekproef</a:t>
            </a:r>
          </a:p>
          <a:p>
            <a:pPr lvl="2"/>
            <a:r>
              <a:rPr lang="nl-BE" dirty="0">
                <a:solidFill>
                  <a:srgbClr val="5D9CC7"/>
                </a:solidFill>
              </a:rPr>
              <a:t>Het belang van de normale verdeling</a:t>
            </a:r>
          </a:p>
          <a:p>
            <a:pPr lvl="2"/>
            <a:r>
              <a:rPr lang="nl-BE" dirty="0">
                <a:solidFill>
                  <a:srgbClr val="5D9CC7"/>
                </a:solidFill>
              </a:rPr>
              <a:t>Steekproevenverdeling en de CLS</a:t>
            </a:r>
          </a:p>
          <a:p>
            <a:pPr lvl="2"/>
            <a:r>
              <a:rPr lang="nl-BE" dirty="0">
                <a:solidFill>
                  <a:srgbClr val="5D9CC7"/>
                </a:solidFill>
              </a:rPr>
              <a:t>Puntschatting en intervalschatting</a:t>
            </a:r>
          </a:p>
          <a:p>
            <a:pPr lvl="2"/>
            <a:r>
              <a:rPr lang="nl-BE" b="1" dirty="0">
                <a:solidFill>
                  <a:srgbClr val="C00000"/>
                </a:solidFill>
              </a:rPr>
              <a:t>Statistische hypothesetoetsing</a:t>
            </a:r>
          </a:p>
          <a:p>
            <a:pPr lvl="2"/>
            <a:r>
              <a:rPr lang="nl-BE" dirty="0">
                <a:solidFill>
                  <a:srgbClr val="5D9CC7"/>
                </a:solidFill>
              </a:rPr>
              <a:t>Effectgrootte</a:t>
            </a:r>
          </a:p>
          <a:p>
            <a:pPr lvl="2"/>
            <a:r>
              <a:rPr lang="nl-BE" dirty="0">
                <a:solidFill>
                  <a:srgbClr val="5D9CC7"/>
                </a:solidFill>
              </a:rPr>
              <a:t>Oefeningen</a:t>
            </a:r>
          </a:p>
          <a:p>
            <a:endParaRPr lang="nl-BE" dirty="0">
              <a:solidFill>
                <a:srgbClr val="5D9CC7"/>
              </a:solidFill>
            </a:endParaRP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52</a:t>
            </a:fld>
            <a:endParaRPr lang="en-GB" noProof="0" dirty="0"/>
          </a:p>
        </p:txBody>
      </p:sp>
    </p:spTree>
    <p:extLst>
      <p:ext uri="{BB962C8B-B14F-4D97-AF65-F5344CB8AC3E}">
        <p14:creationId xmlns:p14="http://schemas.microsoft.com/office/powerpoint/2010/main" val="3487469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9128-18B7-4987-8A20-E71AA7BB29F7}"/>
              </a:ext>
            </a:extLst>
          </p:cNvPr>
          <p:cNvSpPr>
            <a:spLocks noGrp="1"/>
          </p:cNvSpPr>
          <p:nvPr>
            <p:ph type="title"/>
          </p:nvPr>
        </p:nvSpPr>
        <p:spPr/>
        <p:txBody>
          <a:bodyPr/>
          <a:lstStyle/>
          <a:p>
            <a:r>
              <a:rPr lang="nl-BE" dirty="0"/>
              <a:t>statistische hypothesetoetsing</a:t>
            </a:r>
          </a:p>
        </p:txBody>
      </p:sp>
      <p:sp>
        <p:nvSpPr>
          <p:cNvPr id="3" name="Content Placeholder 2">
            <a:extLst>
              <a:ext uri="{FF2B5EF4-FFF2-40B4-BE49-F238E27FC236}">
                <a16:creationId xmlns:a16="http://schemas.microsoft.com/office/drawing/2014/main" id="{3B4B960F-D285-4D32-963F-922B84CCA6F8}"/>
              </a:ext>
            </a:extLst>
          </p:cNvPr>
          <p:cNvSpPr>
            <a:spLocks noGrp="1"/>
          </p:cNvSpPr>
          <p:nvPr>
            <p:ph idx="1"/>
          </p:nvPr>
        </p:nvSpPr>
        <p:spPr/>
        <p:txBody>
          <a:bodyPr>
            <a:normAutofit lnSpcReduction="10000"/>
          </a:bodyPr>
          <a:lstStyle/>
          <a:p>
            <a:r>
              <a:rPr lang="nl-NL" dirty="0"/>
              <a:t>Toetsen of een bewering over de </a:t>
            </a:r>
            <a:r>
              <a:rPr lang="nl-NL" u="sng" dirty="0"/>
              <a:t>populatie</a:t>
            </a:r>
            <a:r>
              <a:rPr lang="nl-NL" dirty="0"/>
              <a:t> waaruit de steekproef komt aannemelijk is op basis van de steekproef in kwestie</a:t>
            </a:r>
          </a:p>
          <a:p>
            <a:pPr lvl="2"/>
            <a:r>
              <a:rPr lang="nl-NL" i="1" dirty="0"/>
              <a:t>Hoe goed komen de data en de hypothese met elkaar overeen?</a:t>
            </a:r>
          </a:p>
          <a:p>
            <a:pPr lvl="1"/>
            <a:endParaRPr lang="nl-NL" dirty="0"/>
          </a:p>
          <a:p>
            <a:r>
              <a:rPr lang="nl-BE" altLang="nl-BE" dirty="0"/>
              <a:t>Gebruik van hypothese waar</a:t>
            </a:r>
            <a:r>
              <a:rPr lang="nl-BE" altLang="nl-BE" u="sng" dirty="0"/>
              <a:t>tegen</a:t>
            </a:r>
            <a:r>
              <a:rPr lang="nl-BE" altLang="nl-BE" dirty="0"/>
              <a:t> we bewijsmateriaal proberen vinden; die we willen verwerpen</a:t>
            </a:r>
          </a:p>
          <a:p>
            <a:pPr lvl="2"/>
            <a:r>
              <a:rPr lang="nl-BE" altLang="nl-BE" i="1" dirty="0"/>
              <a:t>Nulhypothese (H</a:t>
            </a:r>
            <a:r>
              <a:rPr lang="nl-BE" altLang="nl-BE" i="1" baseline="-25000" dirty="0"/>
              <a:t>0</a:t>
            </a:r>
            <a:r>
              <a:rPr lang="nl-BE" altLang="nl-BE" i="1" dirty="0">
                <a:sym typeface="Wingdings" panose="05000000000000000000" pitchFamily="2" charset="2"/>
              </a:rPr>
              <a:t>):</a:t>
            </a:r>
            <a:r>
              <a:rPr lang="nl-BE" altLang="nl-BE" i="1" dirty="0"/>
              <a:t> er is geen verband of geen verschil of geen effect</a:t>
            </a:r>
          </a:p>
          <a:p>
            <a:pPr lvl="2"/>
            <a:r>
              <a:rPr lang="nl-BE" altLang="nl-BE" i="1" dirty="0"/>
              <a:t>Alternatieve hypothese (H</a:t>
            </a:r>
            <a:r>
              <a:rPr lang="nl-BE" altLang="nl-BE" i="1" baseline="-25000" dirty="0"/>
              <a:t>a</a:t>
            </a:r>
            <a:r>
              <a:rPr lang="nl-BE" altLang="nl-BE" i="1" dirty="0">
                <a:sym typeface="Wingdings" panose="05000000000000000000" pitchFamily="2" charset="2"/>
              </a:rPr>
              <a:t>):</a:t>
            </a:r>
            <a:r>
              <a:rPr lang="nl-BE" altLang="nl-BE" i="1" dirty="0"/>
              <a:t> hypothese zoals door onderzoeker geformuleerd</a:t>
            </a:r>
          </a:p>
          <a:p>
            <a:pPr lvl="1"/>
            <a:endParaRPr lang="nl-BE" altLang="nl-BE" dirty="0"/>
          </a:p>
          <a:p>
            <a:r>
              <a:rPr lang="nl-BE" altLang="nl-BE" dirty="0"/>
              <a:t>Significantietoets: sterkte van bewijs tegen H</a:t>
            </a:r>
            <a:r>
              <a:rPr lang="nl-BE" altLang="nl-BE" baseline="-25000" dirty="0"/>
              <a:t>0</a:t>
            </a:r>
          </a:p>
          <a:p>
            <a:pPr lvl="2"/>
            <a:r>
              <a:rPr lang="nl-BE" dirty="0"/>
              <a:t>Hoe verder de waargenomen uitkomst van </a:t>
            </a:r>
            <a:r>
              <a:rPr lang="nl-BE" altLang="nl-BE" dirty="0"/>
              <a:t>H</a:t>
            </a:r>
            <a:r>
              <a:rPr lang="nl-BE" altLang="nl-BE" baseline="-25000" dirty="0"/>
              <a:t>0</a:t>
            </a:r>
            <a:r>
              <a:rPr lang="nl-BE" dirty="0"/>
              <a:t> verwijderd ligt,</a:t>
            </a:r>
          </a:p>
          <a:p>
            <a:pPr marL="720000" lvl="1" indent="0">
              <a:buNone/>
            </a:pPr>
            <a:r>
              <a:rPr lang="nl-BE" dirty="0">
                <a:sym typeface="Wingdings" panose="05000000000000000000" pitchFamily="2" charset="2"/>
              </a:rPr>
              <a:t>			 </a:t>
            </a:r>
            <a:r>
              <a:rPr lang="nl-BE" dirty="0"/>
              <a:t>hoe onwaarschijnlijker het is dat </a:t>
            </a:r>
            <a:r>
              <a:rPr lang="nl-BE" altLang="nl-BE" dirty="0"/>
              <a:t>H</a:t>
            </a:r>
            <a:r>
              <a:rPr lang="nl-BE" altLang="nl-BE" baseline="-25000" dirty="0"/>
              <a:t>0</a:t>
            </a:r>
            <a:r>
              <a:rPr lang="nl-BE" dirty="0"/>
              <a:t> waar is</a:t>
            </a:r>
          </a:p>
          <a:p>
            <a:pPr marL="720000" lvl="1" indent="0">
              <a:buNone/>
            </a:pPr>
            <a:r>
              <a:rPr lang="nl-BE" dirty="0"/>
              <a:t>			</a:t>
            </a:r>
            <a:r>
              <a:rPr lang="nl-BE" dirty="0">
                <a:sym typeface="Wingdings" panose="05000000000000000000" pitchFamily="2" charset="2"/>
              </a:rPr>
              <a:t> </a:t>
            </a:r>
            <a:r>
              <a:rPr lang="nl-BE" dirty="0"/>
              <a:t>hoe sterker de indicatie voor </a:t>
            </a:r>
            <a:r>
              <a:rPr lang="nl-BE" altLang="nl-BE" dirty="0"/>
              <a:t>H</a:t>
            </a:r>
            <a:r>
              <a:rPr lang="nl-BE" altLang="nl-BE" baseline="-25000" dirty="0"/>
              <a:t>a</a:t>
            </a:r>
            <a:endParaRPr lang="nl-BE" dirty="0"/>
          </a:p>
          <a:p>
            <a:pPr lvl="1"/>
            <a:endParaRPr lang="nl-NL" dirty="0"/>
          </a:p>
          <a:p>
            <a:endParaRPr lang="nl-BE" dirty="0"/>
          </a:p>
        </p:txBody>
      </p:sp>
      <p:sp>
        <p:nvSpPr>
          <p:cNvPr id="4" name="Slide Number Placeholder 3">
            <a:extLst>
              <a:ext uri="{FF2B5EF4-FFF2-40B4-BE49-F238E27FC236}">
                <a16:creationId xmlns:a16="http://schemas.microsoft.com/office/drawing/2014/main" id="{E4CFA84E-8FA8-495C-9E96-CAFD2E4D3085}"/>
              </a:ext>
            </a:extLst>
          </p:cNvPr>
          <p:cNvSpPr>
            <a:spLocks noGrp="1"/>
          </p:cNvSpPr>
          <p:nvPr>
            <p:ph type="sldNum" sz="quarter" idx="12"/>
          </p:nvPr>
        </p:nvSpPr>
        <p:spPr/>
        <p:txBody>
          <a:bodyPr/>
          <a:lstStyle/>
          <a:p>
            <a:fld id="{7AE184E0-0BD4-4705-A12B-9B71DDE63301}" type="slidenum">
              <a:rPr lang="en-GB" noProof="0" smtClean="0"/>
              <a:t>53</a:t>
            </a:fld>
            <a:endParaRPr lang="en-GB" noProof="0" dirty="0"/>
          </a:p>
        </p:txBody>
      </p:sp>
      <p:sp>
        <p:nvSpPr>
          <p:cNvPr id="5" name="Content Placeholder 4">
            <a:extLst>
              <a:ext uri="{FF2B5EF4-FFF2-40B4-BE49-F238E27FC236}">
                <a16:creationId xmlns:a16="http://schemas.microsoft.com/office/drawing/2014/main" id="{BA6E8758-3E9E-46CC-BAB0-E3E2EB56FC71}"/>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567387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AA23-E642-4571-B78C-FC0BCDC69A20}"/>
              </a:ext>
            </a:extLst>
          </p:cNvPr>
          <p:cNvSpPr>
            <a:spLocks noGrp="1"/>
          </p:cNvSpPr>
          <p:nvPr>
            <p:ph type="title"/>
          </p:nvPr>
        </p:nvSpPr>
        <p:spPr/>
        <p:txBody>
          <a:bodyPr/>
          <a:lstStyle/>
          <a:p>
            <a:r>
              <a:rPr lang="nl-BE" dirty="0"/>
              <a:t>statistische hypothesetoetsing: stappenplan</a:t>
            </a:r>
          </a:p>
        </p:txBody>
      </p:sp>
      <p:sp>
        <p:nvSpPr>
          <p:cNvPr id="3" name="Content Placeholder 2">
            <a:extLst>
              <a:ext uri="{FF2B5EF4-FFF2-40B4-BE49-F238E27FC236}">
                <a16:creationId xmlns:a16="http://schemas.microsoft.com/office/drawing/2014/main" id="{67620E34-C386-4DD8-9798-A4F0DCACAEEF}"/>
              </a:ext>
            </a:extLst>
          </p:cNvPr>
          <p:cNvSpPr>
            <a:spLocks noGrp="1"/>
          </p:cNvSpPr>
          <p:nvPr>
            <p:ph idx="1"/>
          </p:nvPr>
        </p:nvSpPr>
        <p:spPr>
          <a:xfrm>
            <a:off x="225469" y="1816273"/>
            <a:ext cx="16960241" cy="6864264"/>
          </a:xfrm>
        </p:spPr>
        <p:txBody>
          <a:bodyPr>
            <a:normAutofit lnSpcReduction="10000"/>
          </a:bodyPr>
          <a:lstStyle/>
          <a:p>
            <a:pPr marL="86400" indent="0">
              <a:buNone/>
            </a:pPr>
            <a:r>
              <a:rPr lang="nl-BE" b="1" dirty="0"/>
              <a:t>A) Hypothese formuleren</a:t>
            </a:r>
          </a:p>
          <a:p>
            <a:r>
              <a:rPr lang="nl-BE" altLang="nl-BE" dirty="0"/>
              <a:t>Gebruik van hypothese waar</a:t>
            </a:r>
            <a:r>
              <a:rPr lang="nl-BE" altLang="nl-BE" u="sng" dirty="0"/>
              <a:t>tegen</a:t>
            </a:r>
            <a:r>
              <a:rPr lang="nl-BE" altLang="nl-BE" dirty="0"/>
              <a:t> we bewijsmateriaal proberen vinden</a:t>
            </a:r>
          </a:p>
          <a:p>
            <a:endParaRPr lang="nl-BE" altLang="nl-BE" dirty="0"/>
          </a:p>
          <a:p>
            <a:r>
              <a:rPr lang="nl-BE" altLang="nl-BE" dirty="0">
                <a:sym typeface="Wingdings" panose="05000000000000000000" pitchFamily="2" charset="2"/>
              </a:rPr>
              <a:t>Nulhypothese (H</a:t>
            </a:r>
            <a:r>
              <a:rPr lang="nl-BE" altLang="nl-BE" baseline="-25000" dirty="0">
                <a:sym typeface="Wingdings" panose="05000000000000000000" pitchFamily="2" charset="2"/>
              </a:rPr>
              <a:t>0</a:t>
            </a:r>
            <a:r>
              <a:rPr lang="nl-BE" altLang="nl-BE" dirty="0">
                <a:sym typeface="Wingdings" panose="05000000000000000000" pitchFamily="2" charset="2"/>
              </a:rPr>
              <a:t>): </a:t>
            </a:r>
          </a:p>
          <a:p>
            <a:pPr lvl="1"/>
            <a:r>
              <a:rPr lang="nl-BE" altLang="nl-BE" dirty="0">
                <a:sym typeface="Wingdings" panose="05000000000000000000" pitchFamily="2" charset="2"/>
              </a:rPr>
              <a:t>Er is ‘geen verschil’ of ‘geen verband’</a:t>
            </a:r>
          </a:p>
          <a:p>
            <a:pPr lvl="1"/>
            <a:r>
              <a:rPr lang="nl-BE" altLang="nl-BE" dirty="0"/>
              <a:t>H</a:t>
            </a:r>
            <a:r>
              <a:rPr lang="nl-BE" altLang="nl-BE" baseline="-25000" dirty="0"/>
              <a:t>0</a:t>
            </a:r>
            <a:r>
              <a:rPr lang="nl-BE" altLang="nl-BE" dirty="0"/>
              <a:t>: </a:t>
            </a:r>
            <a:r>
              <a:rPr lang="nl-BE" altLang="nl-BE" dirty="0">
                <a:sym typeface="Symbol" panose="05050102010706020507" pitchFamily="18" charset="2"/>
              </a:rPr>
              <a:t> = </a:t>
            </a:r>
            <a:r>
              <a:rPr lang="nl-BE" altLang="nl-BE" baseline="-25000" dirty="0">
                <a:sym typeface="Symbol" panose="05050102010706020507" pitchFamily="18" charset="2"/>
              </a:rPr>
              <a:t>0</a:t>
            </a:r>
            <a:endParaRPr lang="nl-BE" altLang="nl-BE" baseline="-25000" dirty="0">
              <a:sym typeface="Wingdings" panose="05000000000000000000" pitchFamily="2" charset="2"/>
            </a:endParaRPr>
          </a:p>
          <a:p>
            <a:endParaRPr lang="nl-BE" baseline="-25000" dirty="0">
              <a:sym typeface="Wingdings" panose="05000000000000000000" pitchFamily="2" charset="2"/>
            </a:endParaRPr>
          </a:p>
          <a:p>
            <a:r>
              <a:rPr lang="fr-BE" dirty="0" err="1">
                <a:sym typeface="Symbol" panose="05050102010706020507" pitchFamily="18" charset="2"/>
              </a:rPr>
              <a:t>Alternatieve</a:t>
            </a:r>
            <a:r>
              <a:rPr lang="fr-BE" dirty="0">
                <a:sym typeface="Symbol" panose="05050102010706020507" pitchFamily="18" charset="2"/>
              </a:rPr>
              <a:t> </a:t>
            </a:r>
            <a:r>
              <a:rPr lang="fr-BE" dirty="0" err="1">
                <a:sym typeface="Symbol" panose="05050102010706020507" pitchFamily="18" charset="2"/>
              </a:rPr>
              <a:t>hypothese</a:t>
            </a:r>
            <a:r>
              <a:rPr lang="fr-BE" dirty="0">
                <a:sym typeface="Symbol" panose="05050102010706020507" pitchFamily="18" charset="2"/>
              </a:rPr>
              <a:t> (H</a:t>
            </a:r>
            <a:r>
              <a:rPr lang="fr-BE" baseline="-25000" dirty="0">
                <a:sym typeface="Symbol" panose="05050102010706020507" pitchFamily="18" charset="2"/>
              </a:rPr>
              <a:t>a</a:t>
            </a:r>
            <a:r>
              <a:rPr lang="fr-BE" dirty="0">
                <a:sym typeface="Symbol" panose="05050102010706020507" pitchFamily="18" charset="2"/>
              </a:rPr>
              <a:t>): </a:t>
            </a:r>
          </a:p>
          <a:p>
            <a:pPr lvl="1"/>
            <a:r>
              <a:rPr lang="fr-BE" dirty="0">
                <a:sym typeface="Symbol" panose="05050102010706020507" pitchFamily="18" charset="2"/>
              </a:rPr>
              <a:t>Er </a:t>
            </a:r>
            <a:r>
              <a:rPr lang="fr-BE" dirty="0" err="1">
                <a:sym typeface="Symbol" panose="05050102010706020507" pitchFamily="18" charset="2"/>
              </a:rPr>
              <a:t>is</a:t>
            </a:r>
            <a:r>
              <a:rPr lang="fr-BE" dirty="0">
                <a:sym typeface="Symbol" panose="05050102010706020507" pitchFamily="18" charset="2"/>
              </a:rPr>
              <a:t> </a:t>
            </a:r>
            <a:r>
              <a:rPr lang="fr-BE" dirty="0" err="1">
                <a:sym typeface="Symbol" panose="05050102010706020507" pitchFamily="18" charset="2"/>
              </a:rPr>
              <a:t>wel</a:t>
            </a:r>
            <a:r>
              <a:rPr lang="fr-BE" dirty="0">
                <a:sym typeface="Symbol" panose="05050102010706020507" pitchFamily="18" charset="2"/>
              </a:rPr>
              <a:t> </a:t>
            </a:r>
            <a:r>
              <a:rPr lang="fr-BE" dirty="0" err="1">
                <a:sym typeface="Symbol" panose="05050102010706020507" pitchFamily="18" charset="2"/>
              </a:rPr>
              <a:t>iets</a:t>
            </a:r>
            <a:r>
              <a:rPr lang="fr-BE" dirty="0">
                <a:sym typeface="Symbol" panose="05050102010706020507" pitchFamily="18" charset="2"/>
              </a:rPr>
              <a:t> </a:t>
            </a:r>
            <a:r>
              <a:rPr lang="fr-BE" dirty="0" err="1">
                <a:sym typeface="Symbol" panose="05050102010706020507" pitchFamily="18" charset="2"/>
              </a:rPr>
              <a:t>aan</a:t>
            </a:r>
            <a:r>
              <a:rPr lang="fr-BE" dirty="0">
                <a:sym typeface="Symbol" panose="05050102010706020507" pitchFamily="18" charset="2"/>
              </a:rPr>
              <a:t> de hand, dit </a:t>
            </a:r>
            <a:r>
              <a:rPr lang="fr-BE" dirty="0" err="1">
                <a:sym typeface="Symbol" panose="05050102010706020507" pitchFamily="18" charset="2"/>
              </a:rPr>
              <a:t>is</a:t>
            </a:r>
            <a:r>
              <a:rPr lang="fr-BE" dirty="0">
                <a:sym typeface="Symbol" panose="05050102010706020507" pitchFamily="18" charset="2"/>
              </a:rPr>
              <a:t> </a:t>
            </a:r>
            <a:r>
              <a:rPr lang="fr-BE" dirty="0" err="1">
                <a:sym typeface="Symbol" panose="05050102010706020507" pitchFamily="18" charset="2"/>
              </a:rPr>
              <a:t>wat</a:t>
            </a:r>
            <a:r>
              <a:rPr lang="fr-BE" dirty="0">
                <a:sym typeface="Symbol" panose="05050102010706020507" pitchFamily="18" charset="2"/>
              </a:rPr>
              <a:t> je </a:t>
            </a:r>
            <a:r>
              <a:rPr lang="fr-BE" dirty="0" err="1">
                <a:sym typeface="Symbol" panose="05050102010706020507" pitchFamily="18" charset="2"/>
              </a:rPr>
              <a:t>wil</a:t>
            </a:r>
            <a:r>
              <a:rPr lang="fr-BE" dirty="0">
                <a:sym typeface="Symbol" panose="05050102010706020507" pitchFamily="18" charset="2"/>
              </a:rPr>
              <a:t> </a:t>
            </a:r>
            <a:r>
              <a:rPr lang="fr-BE" dirty="0" err="1">
                <a:sym typeface="Symbol" panose="05050102010706020507" pitchFamily="18" charset="2"/>
              </a:rPr>
              <a:t>testen</a:t>
            </a:r>
            <a:endParaRPr lang="fr-BE" dirty="0">
              <a:sym typeface="Symbol" panose="05050102010706020507" pitchFamily="18" charset="2"/>
            </a:endParaRPr>
          </a:p>
          <a:p>
            <a:pPr lvl="1"/>
            <a:r>
              <a:rPr lang="fr-BE" dirty="0" err="1">
                <a:sym typeface="Symbol" panose="05050102010706020507" pitchFamily="18" charset="2"/>
              </a:rPr>
              <a:t>Drie</a:t>
            </a:r>
            <a:r>
              <a:rPr lang="fr-BE" dirty="0">
                <a:sym typeface="Symbol" panose="05050102010706020507" pitchFamily="18" charset="2"/>
              </a:rPr>
              <a:t> </a:t>
            </a:r>
            <a:r>
              <a:rPr lang="fr-BE" dirty="0" err="1">
                <a:sym typeface="Symbol" panose="05050102010706020507" pitchFamily="18" charset="2"/>
              </a:rPr>
              <a:t>vormen</a:t>
            </a:r>
            <a:r>
              <a:rPr lang="fr-BE" dirty="0">
                <a:sym typeface="Symbol" panose="05050102010706020507" pitchFamily="18" charset="2"/>
              </a:rPr>
              <a:t>: </a:t>
            </a:r>
          </a:p>
          <a:p>
            <a:pPr lvl="2"/>
            <a:r>
              <a:rPr lang="nl-BE" altLang="nl-BE" dirty="0"/>
              <a:t>H</a:t>
            </a:r>
            <a:r>
              <a:rPr lang="nl-BE" altLang="nl-BE" baseline="-25000" dirty="0"/>
              <a:t>a</a:t>
            </a:r>
            <a:r>
              <a:rPr lang="nl-BE" altLang="nl-BE" dirty="0"/>
              <a:t>: </a:t>
            </a:r>
            <a:r>
              <a:rPr lang="nl-BE" altLang="nl-BE" dirty="0">
                <a:sym typeface="Symbol" panose="05050102010706020507" pitchFamily="18" charset="2"/>
              </a:rPr>
              <a:t>  </a:t>
            </a:r>
            <a:r>
              <a:rPr lang="nl-BE" altLang="nl-BE" baseline="-25000" dirty="0">
                <a:sym typeface="Symbol" panose="05050102010706020507" pitchFamily="18" charset="2"/>
              </a:rPr>
              <a:t>0 		</a:t>
            </a:r>
            <a:r>
              <a:rPr lang="nl-BE" altLang="nl-BE" dirty="0">
                <a:sym typeface="Symbol" panose="05050102010706020507" pitchFamily="18" charset="2"/>
              </a:rPr>
              <a:t>(tweezijdig toetsen)</a:t>
            </a:r>
            <a:endParaRPr lang="nl-BE" altLang="nl-BE" baseline="-25000" dirty="0">
              <a:sym typeface="Wingdings" panose="05000000000000000000" pitchFamily="2" charset="2"/>
            </a:endParaRPr>
          </a:p>
          <a:p>
            <a:pPr lvl="2"/>
            <a:r>
              <a:rPr lang="nl-BE" altLang="nl-BE" dirty="0"/>
              <a:t>H</a:t>
            </a:r>
            <a:r>
              <a:rPr lang="nl-BE" altLang="nl-BE" baseline="-25000" dirty="0"/>
              <a:t>a</a:t>
            </a:r>
            <a:r>
              <a:rPr lang="nl-BE" altLang="nl-BE" dirty="0"/>
              <a:t>: </a:t>
            </a:r>
            <a:r>
              <a:rPr lang="nl-BE" altLang="nl-BE" dirty="0">
                <a:sym typeface="Symbol" panose="05050102010706020507" pitchFamily="18" charset="2"/>
              </a:rPr>
              <a:t> &lt; </a:t>
            </a:r>
            <a:r>
              <a:rPr lang="nl-BE" altLang="nl-BE" baseline="-25000" dirty="0">
                <a:sym typeface="Symbol" panose="05050102010706020507" pitchFamily="18" charset="2"/>
              </a:rPr>
              <a:t>0 		</a:t>
            </a:r>
            <a:r>
              <a:rPr lang="nl-BE" altLang="nl-BE" dirty="0">
                <a:sym typeface="Symbol" panose="05050102010706020507" pitchFamily="18" charset="2"/>
              </a:rPr>
              <a:t>(eenzijdig toetsen)				</a:t>
            </a:r>
            <a:r>
              <a:rPr lang="nl-BE" altLang="nl-BE" dirty="0">
                <a:sym typeface="Wingdings" panose="05000000000000000000" pitchFamily="2" charset="2"/>
              </a:rPr>
              <a:t> </a:t>
            </a:r>
            <a:r>
              <a:rPr lang="nl-BE" altLang="nl-BE" dirty="0">
                <a:sym typeface="Symbol" panose="05050102010706020507" pitchFamily="18" charset="2"/>
              </a:rPr>
              <a:t>keuze gebeurd op basis van theorie!</a:t>
            </a:r>
            <a:endParaRPr lang="nl-BE" altLang="nl-BE" baseline="-25000" dirty="0">
              <a:sym typeface="Wingdings" panose="05000000000000000000" pitchFamily="2" charset="2"/>
            </a:endParaRPr>
          </a:p>
          <a:p>
            <a:pPr lvl="2"/>
            <a:r>
              <a:rPr lang="nl-BE" altLang="nl-BE" dirty="0"/>
              <a:t>H</a:t>
            </a:r>
            <a:r>
              <a:rPr lang="nl-BE" altLang="nl-BE" baseline="-25000" dirty="0"/>
              <a:t>a</a:t>
            </a:r>
            <a:r>
              <a:rPr lang="nl-BE" altLang="nl-BE" dirty="0"/>
              <a:t>: </a:t>
            </a:r>
            <a:r>
              <a:rPr lang="nl-BE" altLang="nl-BE" dirty="0">
                <a:sym typeface="Symbol" panose="05050102010706020507" pitchFamily="18" charset="2"/>
              </a:rPr>
              <a:t> &gt; </a:t>
            </a:r>
            <a:r>
              <a:rPr lang="nl-BE" altLang="nl-BE" baseline="-25000" dirty="0">
                <a:sym typeface="Symbol" panose="05050102010706020507" pitchFamily="18" charset="2"/>
              </a:rPr>
              <a:t>0 		</a:t>
            </a:r>
            <a:r>
              <a:rPr lang="nl-BE" altLang="nl-BE" dirty="0">
                <a:sym typeface="Symbol" panose="05050102010706020507" pitchFamily="18" charset="2"/>
              </a:rPr>
              <a:t>(eenzijdig toetsen)</a:t>
            </a:r>
            <a:endParaRPr lang="nl-BE" altLang="nl-BE" baseline="-25000" dirty="0">
              <a:sym typeface="Wingdings" panose="05000000000000000000" pitchFamily="2" charset="2"/>
            </a:endParaRPr>
          </a:p>
          <a:p>
            <a:pPr lvl="2"/>
            <a:endParaRPr lang="nl-BE" altLang="nl-BE" baseline="-25000" dirty="0">
              <a:sym typeface="Wingdings" panose="05000000000000000000" pitchFamily="2" charset="2"/>
            </a:endParaRPr>
          </a:p>
          <a:p>
            <a:pPr lvl="2"/>
            <a:endParaRPr lang="nl-BE" dirty="0"/>
          </a:p>
        </p:txBody>
      </p:sp>
      <p:sp>
        <p:nvSpPr>
          <p:cNvPr id="4" name="Slide Number Placeholder 3">
            <a:extLst>
              <a:ext uri="{FF2B5EF4-FFF2-40B4-BE49-F238E27FC236}">
                <a16:creationId xmlns:a16="http://schemas.microsoft.com/office/drawing/2014/main" id="{C9098EEF-D8F0-452C-933E-6F6454417320}"/>
              </a:ext>
            </a:extLst>
          </p:cNvPr>
          <p:cNvSpPr>
            <a:spLocks noGrp="1"/>
          </p:cNvSpPr>
          <p:nvPr>
            <p:ph type="sldNum" sz="quarter" idx="12"/>
          </p:nvPr>
        </p:nvSpPr>
        <p:spPr/>
        <p:txBody>
          <a:bodyPr/>
          <a:lstStyle/>
          <a:p>
            <a:fld id="{7AE184E0-0BD4-4705-A12B-9B71DDE63301}" type="slidenum">
              <a:rPr lang="en-GB" noProof="0" smtClean="0"/>
              <a:t>54</a:t>
            </a:fld>
            <a:endParaRPr lang="en-GB" noProof="0" dirty="0"/>
          </a:p>
        </p:txBody>
      </p:sp>
      <p:sp>
        <p:nvSpPr>
          <p:cNvPr id="6" name="Content Placeholder 2">
            <a:extLst>
              <a:ext uri="{FF2B5EF4-FFF2-40B4-BE49-F238E27FC236}">
                <a16:creationId xmlns:a16="http://schemas.microsoft.com/office/drawing/2014/main" id="{D6F35635-E090-4CA3-9559-18187BC20751}"/>
              </a:ext>
            </a:extLst>
          </p:cNvPr>
          <p:cNvSpPr txBox="1">
            <a:spLocks/>
          </p:cNvSpPr>
          <p:nvPr/>
        </p:nvSpPr>
        <p:spPr>
          <a:xfrm>
            <a:off x="11590020" y="8811096"/>
            <a:ext cx="6199708" cy="950528"/>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fr-BE" sz="1800" dirty="0">
                <a:solidFill>
                  <a:schemeClr val="tx1"/>
                </a:solidFill>
                <a:sym typeface="Symbol" panose="05050102010706020507" pitchFamily="18" charset="2"/>
              </a:rPr>
              <a:t></a:t>
            </a:r>
            <a:r>
              <a:rPr lang="fr-BE" sz="1800" baseline="-25000" dirty="0">
                <a:solidFill>
                  <a:schemeClr val="tx1"/>
                </a:solidFill>
              </a:rPr>
              <a:t>0</a:t>
            </a:r>
            <a:r>
              <a:rPr lang="fr-BE" sz="1800" dirty="0">
                <a:solidFill>
                  <a:schemeClr val="tx1"/>
                </a:solidFill>
              </a:rPr>
              <a:t> = </a:t>
            </a:r>
            <a:r>
              <a:rPr lang="fr-BE" sz="1800" dirty="0" err="1">
                <a:solidFill>
                  <a:schemeClr val="tx1"/>
                </a:solidFill>
              </a:rPr>
              <a:t>populatiegemiddelde</a:t>
            </a:r>
            <a:r>
              <a:rPr lang="fr-BE" sz="1800" dirty="0">
                <a:solidFill>
                  <a:schemeClr val="tx1"/>
                </a:solidFill>
              </a:rPr>
              <a:t> </a:t>
            </a:r>
            <a:r>
              <a:rPr lang="fr-BE" sz="1800" dirty="0" err="1">
                <a:solidFill>
                  <a:schemeClr val="tx1"/>
                </a:solidFill>
              </a:rPr>
              <a:t>onder</a:t>
            </a:r>
            <a:r>
              <a:rPr lang="fr-BE" sz="1800" dirty="0">
                <a:solidFill>
                  <a:schemeClr val="tx1"/>
                </a:solidFill>
              </a:rPr>
              <a:t> </a:t>
            </a:r>
            <a:r>
              <a:rPr lang="fr-BE" sz="1800" i="1" dirty="0">
                <a:solidFill>
                  <a:schemeClr val="tx1"/>
                </a:solidFill>
              </a:rPr>
              <a:t>H</a:t>
            </a:r>
            <a:r>
              <a:rPr lang="fr-BE" sz="1800" baseline="-25000" dirty="0">
                <a:solidFill>
                  <a:schemeClr val="tx1"/>
                </a:solidFill>
              </a:rPr>
              <a:t>0</a:t>
            </a:r>
            <a:endParaRPr lang="nl-BE" sz="1800" dirty="0">
              <a:solidFill>
                <a:schemeClr val="tx1"/>
              </a:solidFill>
            </a:endParaRPr>
          </a:p>
          <a:p>
            <a:pPr marL="86400" indent="0">
              <a:buNone/>
            </a:pPr>
            <a:r>
              <a:rPr lang="fr-BE" sz="1800" dirty="0">
                <a:solidFill>
                  <a:schemeClr val="tx1"/>
                </a:solidFill>
                <a:sym typeface="Symbol" panose="05050102010706020507" pitchFamily="18" charset="2"/>
              </a:rPr>
              <a:t></a:t>
            </a:r>
            <a:r>
              <a:rPr lang="fr-BE" sz="1800" baseline="-25000" dirty="0">
                <a:solidFill>
                  <a:schemeClr val="tx1"/>
                </a:solidFill>
              </a:rPr>
              <a:t>1</a:t>
            </a:r>
            <a:r>
              <a:rPr lang="fr-BE" sz="1800" dirty="0">
                <a:solidFill>
                  <a:schemeClr val="tx1"/>
                </a:solidFill>
              </a:rPr>
              <a:t> = </a:t>
            </a:r>
            <a:r>
              <a:rPr lang="fr-BE" sz="1800" dirty="0" err="1">
                <a:solidFill>
                  <a:schemeClr val="tx1"/>
                </a:solidFill>
              </a:rPr>
              <a:t>populatiegemiddelde</a:t>
            </a:r>
            <a:r>
              <a:rPr lang="fr-BE" sz="1800" dirty="0">
                <a:solidFill>
                  <a:schemeClr val="tx1"/>
                </a:solidFill>
              </a:rPr>
              <a:t> </a:t>
            </a:r>
            <a:r>
              <a:rPr lang="fr-BE" sz="1800" dirty="0" err="1">
                <a:solidFill>
                  <a:schemeClr val="tx1"/>
                </a:solidFill>
              </a:rPr>
              <a:t>voor</a:t>
            </a:r>
            <a:r>
              <a:rPr lang="fr-BE" sz="1800" dirty="0">
                <a:solidFill>
                  <a:schemeClr val="tx1"/>
                </a:solidFill>
              </a:rPr>
              <a:t> </a:t>
            </a:r>
            <a:r>
              <a:rPr lang="fr-BE" sz="1800" dirty="0" err="1">
                <a:solidFill>
                  <a:schemeClr val="tx1"/>
                </a:solidFill>
              </a:rPr>
              <a:t>steekproef</a:t>
            </a:r>
            <a:r>
              <a:rPr lang="fr-BE" sz="1800" dirty="0">
                <a:solidFill>
                  <a:schemeClr val="tx1"/>
                </a:solidFill>
              </a:rPr>
              <a:t> 1  </a:t>
            </a:r>
          </a:p>
        </p:txBody>
      </p:sp>
      <p:sp>
        <p:nvSpPr>
          <p:cNvPr id="9" name="Right Brace 8">
            <a:extLst>
              <a:ext uri="{FF2B5EF4-FFF2-40B4-BE49-F238E27FC236}">
                <a16:creationId xmlns:a16="http://schemas.microsoft.com/office/drawing/2014/main" id="{DD8ADACB-3DBE-42AF-9E2B-DEEAE575DACB}"/>
              </a:ext>
            </a:extLst>
          </p:cNvPr>
          <p:cNvSpPr/>
          <p:nvPr/>
        </p:nvSpPr>
        <p:spPr>
          <a:xfrm>
            <a:off x="8840787" y="6886575"/>
            <a:ext cx="574676" cy="1343025"/>
          </a:xfrm>
          <a:prstGeom prst="rightBrace">
            <a:avLst/>
          </a:prstGeom>
          <a:ln w="38100">
            <a:solidFill>
              <a:srgbClr val="003366"/>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dirty="0"/>
          </a:p>
        </p:txBody>
      </p:sp>
    </p:spTree>
    <p:extLst>
      <p:ext uri="{BB962C8B-B14F-4D97-AF65-F5344CB8AC3E}">
        <p14:creationId xmlns:p14="http://schemas.microsoft.com/office/powerpoint/2010/main" val="353112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AA23-E642-4571-B78C-FC0BCDC69A20}"/>
              </a:ext>
            </a:extLst>
          </p:cNvPr>
          <p:cNvSpPr>
            <a:spLocks noGrp="1"/>
          </p:cNvSpPr>
          <p:nvPr>
            <p:ph type="title"/>
          </p:nvPr>
        </p:nvSpPr>
        <p:spPr/>
        <p:txBody>
          <a:bodyPr/>
          <a:lstStyle/>
          <a:p>
            <a:r>
              <a:rPr lang="nl-BE" dirty="0">
                <a:solidFill>
                  <a:srgbClr val="5D9CC7"/>
                </a:solidFill>
              </a:rPr>
              <a:t>voorbeeld</a:t>
            </a:r>
          </a:p>
        </p:txBody>
      </p:sp>
      <p:sp>
        <p:nvSpPr>
          <p:cNvPr id="3" name="Content Placeholder 2">
            <a:extLst>
              <a:ext uri="{FF2B5EF4-FFF2-40B4-BE49-F238E27FC236}">
                <a16:creationId xmlns:a16="http://schemas.microsoft.com/office/drawing/2014/main" id="{67620E34-C386-4DD8-9798-A4F0DCACAEEF}"/>
              </a:ext>
            </a:extLst>
          </p:cNvPr>
          <p:cNvSpPr>
            <a:spLocks noGrp="1"/>
          </p:cNvSpPr>
          <p:nvPr>
            <p:ph idx="1"/>
          </p:nvPr>
        </p:nvSpPr>
        <p:spPr>
          <a:xfrm>
            <a:off x="225469" y="1816273"/>
            <a:ext cx="16960241" cy="6864264"/>
          </a:xfrm>
        </p:spPr>
        <p:txBody>
          <a:bodyPr>
            <a:normAutofit/>
          </a:bodyPr>
          <a:lstStyle/>
          <a:p>
            <a:pPr marL="0" indent="0">
              <a:buNone/>
            </a:pPr>
            <a:r>
              <a:rPr lang="nl-BE" b="1" dirty="0">
                <a:solidFill>
                  <a:srgbClr val="5D9CC7"/>
                </a:solidFill>
              </a:rPr>
              <a:t>Voorbeeld</a:t>
            </a:r>
            <a:r>
              <a:rPr lang="nl-BE" dirty="0">
                <a:solidFill>
                  <a:srgbClr val="5D9CC7"/>
                </a:solidFill>
              </a:rPr>
              <a:t> </a:t>
            </a:r>
            <a:r>
              <a:rPr lang="nl-BE" b="1" dirty="0">
                <a:solidFill>
                  <a:srgbClr val="5D9CC7"/>
                </a:solidFill>
              </a:rPr>
              <a:t>H</a:t>
            </a:r>
            <a:r>
              <a:rPr lang="nl-BE" b="1" baseline="-25000" dirty="0">
                <a:solidFill>
                  <a:srgbClr val="5D9CC7"/>
                </a:solidFill>
              </a:rPr>
              <a:t>0</a:t>
            </a:r>
            <a:r>
              <a:rPr lang="nl-BE" b="1" dirty="0">
                <a:solidFill>
                  <a:srgbClr val="5D9CC7"/>
                </a:solidFill>
              </a:rPr>
              <a:t> (of nulhypothese):</a:t>
            </a:r>
            <a:br>
              <a:rPr lang="nl-BE" dirty="0">
                <a:solidFill>
                  <a:srgbClr val="5D9CC7"/>
                </a:solidFill>
              </a:rPr>
            </a:br>
            <a:r>
              <a:rPr lang="nl-BE" dirty="0">
                <a:solidFill>
                  <a:srgbClr val="5D9CC7"/>
                </a:solidFill>
              </a:rPr>
              <a:t>	H</a:t>
            </a:r>
            <a:r>
              <a:rPr lang="nl-BE" baseline="-25000" dirty="0">
                <a:solidFill>
                  <a:srgbClr val="5D9CC7"/>
                </a:solidFill>
              </a:rPr>
              <a:t>0</a:t>
            </a:r>
            <a:r>
              <a:rPr lang="nl-BE" dirty="0">
                <a:solidFill>
                  <a:srgbClr val="5D9CC7"/>
                </a:solidFill>
              </a:rPr>
              <a:t>: Het gebruik van stimulerende middelen tijdens het studeren komt gemiddeld 					  even vaak voor bij studenten die op </a:t>
            </a:r>
            <a:r>
              <a:rPr lang="nl-BE" b="1" dirty="0">
                <a:solidFill>
                  <a:srgbClr val="5D9CC7"/>
                </a:solidFill>
              </a:rPr>
              <a:t>kot</a:t>
            </a:r>
            <a:r>
              <a:rPr lang="nl-BE" dirty="0">
                <a:solidFill>
                  <a:srgbClr val="5D9CC7"/>
                </a:solidFill>
              </a:rPr>
              <a:t> studeren als bij studenten die </a:t>
            </a:r>
            <a:r>
              <a:rPr lang="nl-BE" b="1" dirty="0">
                <a:solidFill>
                  <a:srgbClr val="5D9CC7"/>
                </a:solidFill>
              </a:rPr>
              <a:t>thuis</a:t>
            </a:r>
            <a:r>
              <a:rPr lang="nl-BE" dirty="0">
                <a:solidFill>
                  <a:srgbClr val="5D9CC7"/>
                </a:solidFill>
              </a:rPr>
              <a:t> 						   studeren </a:t>
            </a:r>
            <a:br>
              <a:rPr lang="nl-BE" dirty="0">
                <a:solidFill>
                  <a:srgbClr val="5D9CC7"/>
                </a:solidFill>
              </a:rPr>
            </a:br>
            <a:r>
              <a:rPr lang="nl-BE" dirty="0">
                <a:solidFill>
                  <a:srgbClr val="5D9CC7"/>
                </a:solidFill>
              </a:rPr>
              <a:t>			μ </a:t>
            </a:r>
            <a:r>
              <a:rPr lang="nl-BE" baseline="-25000" dirty="0">
                <a:solidFill>
                  <a:srgbClr val="5D9CC7"/>
                </a:solidFill>
              </a:rPr>
              <a:t>kot</a:t>
            </a:r>
            <a:r>
              <a:rPr lang="nl-BE" dirty="0">
                <a:solidFill>
                  <a:srgbClr val="5D9CC7"/>
                </a:solidFill>
              </a:rPr>
              <a:t> = μ </a:t>
            </a:r>
            <a:r>
              <a:rPr lang="nl-BE" baseline="-25000" dirty="0">
                <a:solidFill>
                  <a:srgbClr val="5D9CC7"/>
                </a:solidFill>
              </a:rPr>
              <a:t>thuis</a:t>
            </a:r>
            <a:r>
              <a:rPr lang="nl-BE" dirty="0">
                <a:solidFill>
                  <a:srgbClr val="5D9CC7"/>
                </a:solidFill>
              </a:rPr>
              <a:t> 	of 	μ </a:t>
            </a:r>
            <a:r>
              <a:rPr lang="nl-BE" baseline="-25000" dirty="0">
                <a:solidFill>
                  <a:srgbClr val="5D9CC7"/>
                </a:solidFill>
              </a:rPr>
              <a:t>kot</a:t>
            </a:r>
            <a:r>
              <a:rPr lang="nl-BE" dirty="0">
                <a:solidFill>
                  <a:srgbClr val="5D9CC7"/>
                </a:solidFill>
              </a:rPr>
              <a:t> − μ </a:t>
            </a:r>
            <a:r>
              <a:rPr lang="nl-BE" baseline="-25000" dirty="0">
                <a:solidFill>
                  <a:srgbClr val="5D9CC7"/>
                </a:solidFill>
              </a:rPr>
              <a:t>thuis</a:t>
            </a:r>
            <a:r>
              <a:rPr lang="nl-BE" dirty="0">
                <a:solidFill>
                  <a:srgbClr val="5D9CC7"/>
                </a:solidFill>
              </a:rPr>
              <a:t> = 0 </a:t>
            </a:r>
          </a:p>
          <a:p>
            <a:pPr marL="457200" indent="-457200"/>
            <a:endParaRPr lang="nl-BE" dirty="0">
              <a:solidFill>
                <a:srgbClr val="5D9CC7"/>
              </a:solidFill>
            </a:endParaRPr>
          </a:p>
          <a:p>
            <a:pPr marL="0" indent="0">
              <a:buNone/>
            </a:pPr>
            <a:r>
              <a:rPr lang="nl-BE" b="1" dirty="0">
                <a:solidFill>
                  <a:srgbClr val="5D9CC7"/>
                </a:solidFill>
              </a:rPr>
              <a:t>Voorbeeld H</a:t>
            </a:r>
            <a:r>
              <a:rPr lang="nl-BE" b="1" baseline="-25000" dirty="0">
                <a:solidFill>
                  <a:srgbClr val="5D9CC7"/>
                </a:solidFill>
              </a:rPr>
              <a:t>a</a:t>
            </a:r>
            <a:r>
              <a:rPr lang="nl-BE" b="1" dirty="0">
                <a:solidFill>
                  <a:srgbClr val="5D9CC7"/>
                </a:solidFill>
              </a:rPr>
              <a:t> (of alternatieve hypothese):</a:t>
            </a:r>
            <a:br>
              <a:rPr lang="nl-BE" dirty="0">
                <a:solidFill>
                  <a:srgbClr val="5D9CC7"/>
                </a:solidFill>
              </a:rPr>
            </a:br>
            <a:r>
              <a:rPr lang="nl-BE" dirty="0">
                <a:solidFill>
                  <a:srgbClr val="5D9CC7"/>
                </a:solidFill>
              </a:rPr>
              <a:t>	H</a:t>
            </a:r>
            <a:r>
              <a:rPr lang="nl-BE" baseline="-25000" dirty="0">
                <a:solidFill>
                  <a:srgbClr val="5D9CC7"/>
                </a:solidFill>
              </a:rPr>
              <a:t>a</a:t>
            </a:r>
            <a:r>
              <a:rPr lang="nl-BE" dirty="0">
                <a:solidFill>
                  <a:srgbClr val="5D9CC7"/>
                </a:solidFill>
              </a:rPr>
              <a:t>: Het gebruik van stimulerende middelen tijdens het studeren komt gemiddeld 						  vaker voor bij studenten die op kot studeren dan bij studenten die thuis studeren</a:t>
            </a:r>
            <a:br>
              <a:rPr lang="nl-BE" dirty="0">
                <a:solidFill>
                  <a:srgbClr val="5D9CC7"/>
                </a:solidFill>
              </a:rPr>
            </a:br>
            <a:r>
              <a:rPr lang="nl-BE" dirty="0">
                <a:solidFill>
                  <a:srgbClr val="5D9CC7"/>
                </a:solidFill>
              </a:rPr>
              <a:t>			μ </a:t>
            </a:r>
            <a:r>
              <a:rPr lang="nl-BE" baseline="-25000" dirty="0">
                <a:solidFill>
                  <a:srgbClr val="5D9CC7"/>
                </a:solidFill>
              </a:rPr>
              <a:t>kot</a:t>
            </a:r>
            <a:r>
              <a:rPr lang="nl-BE" dirty="0">
                <a:solidFill>
                  <a:srgbClr val="5D9CC7"/>
                </a:solidFill>
              </a:rPr>
              <a:t> &gt; μ </a:t>
            </a:r>
            <a:r>
              <a:rPr lang="nl-BE" baseline="-25000" dirty="0">
                <a:solidFill>
                  <a:srgbClr val="5D9CC7"/>
                </a:solidFill>
              </a:rPr>
              <a:t>thuis</a:t>
            </a:r>
            <a:r>
              <a:rPr lang="nl-BE" dirty="0">
                <a:solidFill>
                  <a:srgbClr val="5D9CC7"/>
                </a:solidFill>
              </a:rPr>
              <a:t> 	of 	μ </a:t>
            </a:r>
            <a:r>
              <a:rPr lang="nl-BE" baseline="-25000" dirty="0">
                <a:solidFill>
                  <a:srgbClr val="5D9CC7"/>
                </a:solidFill>
              </a:rPr>
              <a:t>kot</a:t>
            </a:r>
            <a:r>
              <a:rPr lang="nl-BE" dirty="0">
                <a:solidFill>
                  <a:srgbClr val="5D9CC7"/>
                </a:solidFill>
              </a:rPr>
              <a:t> − μ </a:t>
            </a:r>
            <a:r>
              <a:rPr lang="nl-BE" baseline="-25000" dirty="0">
                <a:solidFill>
                  <a:srgbClr val="5D9CC7"/>
                </a:solidFill>
              </a:rPr>
              <a:t>thuis</a:t>
            </a:r>
            <a:r>
              <a:rPr lang="nl-BE" dirty="0">
                <a:solidFill>
                  <a:srgbClr val="5D9CC7"/>
                </a:solidFill>
              </a:rPr>
              <a:t> &gt; 0 </a:t>
            </a:r>
          </a:p>
          <a:p>
            <a:pPr marL="86400" indent="0">
              <a:buNone/>
            </a:pPr>
            <a:endParaRPr lang="nl-BE" altLang="nl-BE" baseline="-25000" dirty="0">
              <a:solidFill>
                <a:srgbClr val="5D9CC7"/>
              </a:solidFill>
              <a:sym typeface="Wingdings" panose="05000000000000000000" pitchFamily="2" charset="2"/>
            </a:endParaRPr>
          </a:p>
          <a:p>
            <a:pPr lvl="2"/>
            <a:endParaRPr lang="nl-BE" dirty="0">
              <a:solidFill>
                <a:srgbClr val="5D9CC7"/>
              </a:solidFill>
            </a:endParaRPr>
          </a:p>
        </p:txBody>
      </p:sp>
      <p:sp>
        <p:nvSpPr>
          <p:cNvPr id="4" name="Slide Number Placeholder 3">
            <a:extLst>
              <a:ext uri="{FF2B5EF4-FFF2-40B4-BE49-F238E27FC236}">
                <a16:creationId xmlns:a16="http://schemas.microsoft.com/office/drawing/2014/main" id="{C9098EEF-D8F0-452C-933E-6F6454417320}"/>
              </a:ext>
            </a:extLst>
          </p:cNvPr>
          <p:cNvSpPr>
            <a:spLocks noGrp="1"/>
          </p:cNvSpPr>
          <p:nvPr>
            <p:ph type="sldNum" sz="quarter" idx="12"/>
          </p:nvPr>
        </p:nvSpPr>
        <p:spPr/>
        <p:txBody>
          <a:bodyPr/>
          <a:lstStyle/>
          <a:p>
            <a:fld id="{7AE184E0-0BD4-4705-A12B-9B71DDE63301}" type="slidenum">
              <a:rPr lang="en-GB" noProof="0" smtClean="0"/>
              <a:t>55</a:t>
            </a:fld>
            <a:endParaRPr lang="en-GB" noProof="0" dirty="0"/>
          </a:p>
        </p:txBody>
      </p:sp>
      <p:pic>
        <p:nvPicPr>
          <p:cNvPr id="7" name="Afbeelding 7">
            <a:extLst>
              <a:ext uri="{FF2B5EF4-FFF2-40B4-BE49-F238E27FC236}">
                <a16:creationId xmlns:a16="http://schemas.microsoft.com/office/drawing/2014/main" id="{21897A83-F8C4-43B7-920A-129DCC7DDEB2}"/>
              </a:ext>
            </a:extLst>
          </p:cNvPr>
          <p:cNvPicPr>
            <a:picLocks noChangeAspect="1"/>
          </p:cNvPicPr>
          <p:nvPr/>
        </p:nvPicPr>
        <p:blipFill>
          <a:blip r:embed="rId3"/>
          <a:stretch>
            <a:fillRect/>
          </a:stretch>
        </p:blipFill>
        <p:spPr>
          <a:xfrm>
            <a:off x="13471219" y="7307920"/>
            <a:ext cx="2403991" cy="1512104"/>
          </a:xfrm>
          <a:prstGeom prst="rect">
            <a:avLst/>
          </a:prstGeom>
        </p:spPr>
      </p:pic>
    </p:spTree>
    <p:extLst>
      <p:ext uri="{BB962C8B-B14F-4D97-AF65-F5344CB8AC3E}">
        <p14:creationId xmlns:p14="http://schemas.microsoft.com/office/powerpoint/2010/main" val="3914231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C091-5040-48C7-8B1D-81CF9B5350ED}"/>
              </a:ext>
            </a:extLst>
          </p:cNvPr>
          <p:cNvSpPr>
            <a:spLocks noGrp="1"/>
          </p:cNvSpPr>
          <p:nvPr>
            <p:ph type="title"/>
          </p:nvPr>
        </p:nvSpPr>
        <p:spPr/>
        <p:txBody>
          <a:bodyPr/>
          <a:lstStyle/>
          <a:p>
            <a:r>
              <a:rPr lang="nl-BE" dirty="0"/>
              <a:t>statistische hypothesetoetsing: stappenplan</a:t>
            </a:r>
          </a:p>
        </p:txBody>
      </p:sp>
      <p:sp>
        <p:nvSpPr>
          <p:cNvPr id="3" name="Content Placeholder 2">
            <a:extLst>
              <a:ext uri="{FF2B5EF4-FFF2-40B4-BE49-F238E27FC236}">
                <a16:creationId xmlns:a16="http://schemas.microsoft.com/office/drawing/2014/main" id="{61538CB7-A5B3-49A3-87DD-08C5D645F3F5}"/>
              </a:ext>
            </a:extLst>
          </p:cNvPr>
          <p:cNvSpPr>
            <a:spLocks noGrp="1"/>
          </p:cNvSpPr>
          <p:nvPr>
            <p:ph idx="1"/>
          </p:nvPr>
        </p:nvSpPr>
        <p:spPr>
          <a:xfrm>
            <a:off x="225469" y="1816273"/>
            <a:ext cx="16960241" cy="7640878"/>
          </a:xfrm>
          <a:solidFill>
            <a:schemeClr val="bg1"/>
          </a:solidFill>
        </p:spPr>
        <p:txBody>
          <a:bodyPr>
            <a:normAutofit lnSpcReduction="10000"/>
          </a:bodyPr>
          <a:lstStyle/>
          <a:p>
            <a:r>
              <a:rPr lang="nl-BE" b="1" dirty="0"/>
              <a:t>B) Steekproevenverdeling bepalen</a:t>
            </a:r>
          </a:p>
          <a:p>
            <a:pPr lvl="1"/>
            <a:r>
              <a:rPr lang="nl-BE" dirty="0"/>
              <a:t>Je gaat ervan uit dat </a:t>
            </a:r>
            <a:r>
              <a:rPr lang="nl-BE" altLang="nl-BE" dirty="0"/>
              <a:t>H</a:t>
            </a:r>
            <a:r>
              <a:rPr lang="nl-BE" altLang="nl-BE" baseline="-25000" dirty="0"/>
              <a:t>0</a:t>
            </a:r>
            <a:r>
              <a:rPr lang="nl-BE" dirty="0"/>
              <a:t> klopt</a:t>
            </a:r>
          </a:p>
          <a:p>
            <a:pPr lvl="1"/>
            <a:r>
              <a:rPr lang="nl-BE" dirty="0"/>
              <a:t>Bijvoorbeeld</a:t>
            </a:r>
          </a:p>
          <a:p>
            <a:pPr lvl="2"/>
            <a:r>
              <a:rPr lang="nl-BE" dirty="0"/>
              <a:t>Z-verdeling: 	</a:t>
            </a:r>
            <a:r>
              <a:rPr lang="nl-NL" altLang="en-US" dirty="0"/>
              <a:t>N(</a:t>
            </a:r>
            <a:r>
              <a:rPr lang="nl-BE" dirty="0"/>
              <a:t>µ</a:t>
            </a:r>
            <a:r>
              <a:rPr lang="nl-BE" baseline="-25000" dirty="0"/>
              <a:t>0</a:t>
            </a:r>
            <a:r>
              <a:rPr lang="nl-BE" dirty="0"/>
              <a:t>, </a:t>
            </a:r>
            <a:r>
              <a:rPr lang="nl-BE" dirty="0">
                <a:solidFill>
                  <a:srgbClr val="002060"/>
                </a:solidFill>
              </a:rPr>
              <a:t>σ) 									</a:t>
            </a:r>
          </a:p>
          <a:p>
            <a:pPr lvl="2"/>
            <a:r>
              <a:rPr lang="nl-BE" dirty="0"/>
              <a:t>t-verdeling</a:t>
            </a:r>
            <a:r>
              <a:rPr lang="nl-BE" dirty="0">
                <a:solidFill>
                  <a:srgbClr val="002060"/>
                </a:solidFill>
              </a:rPr>
              <a:t> met </a:t>
            </a:r>
            <a:r>
              <a:rPr lang="nl-BE" dirty="0" err="1"/>
              <a:t>df</a:t>
            </a:r>
            <a:r>
              <a:rPr lang="nl-BE" dirty="0"/>
              <a:t> vrijheidsgraden, </a:t>
            </a:r>
            <a:r>
              <a:rPr lang="nl-BE" dirty="0" err="1"/>
              <a:t>df</a:t>
            </a:r>
            <a:r>
              <a:rPr lang="nl-BE" dirty="0"/>
              <a:t> = n-1 </a:t>
            </a:r>
          </a:p>
          <a:p>
            <a:pPr lvl="2"/>
            <a:r>
              <a:rPr lang="nl-BE" dirty="0"/>
              <a:t>Chi²-verdeling met </a:t>
            </a:r>
            <a:r>
              <a:rPr lang="nl-BE" dirty="0" err="1"/>
              <a:t>df</a:t>
            </a:r>
            <a:r>
              <a:rPr lang="nl-BE" dirty="0"/>
              <a:t> vrijheidsgraden, </a:t>
            </a:r>
            <a:r>
              <a:rPr lang="nl-BE" dirty="0" err="1"/>
              <a:t>df</a:t>
            </a:r>
            <a:r>
              <a:rPr lang="nl-BE" dirty="0"/>
              <a:t> = (r-1)*(k-1)</a:t>
            </a:r>
          </a:p>
          <a:p>
            <a:pPr lvl="2"/>
            <a:r>
              <a:rPr lang="nl-BE" dirty="0"/>
              <a:t>F-verdeling</a:t>
            </a:r>
          </a:p>
          <a:p>
            <a:pPr lvl="2"/>
            <a:r>
              <a:rPr lang="nl-BE" dirty="0"/>
              <a:t>…</a:t>
            </a:r>
          </a:p>
          <a:p>
            <a:endParaRPr lang="nl-BE" dirty="0"/>
          </a:p>
          <a:p>
            <a:r>
              <a:rPr lang="nl-BE" b="1" dirty="0"/>
              <a:t>C) Toetsingsgrootheid bepalen</a:t>
            </a:r>
          </a:p>
          <a:p>
            <a:pPr lvl="2"/>
            <a:r>
              <a:rPr lang="nl-BE" dirty="0"/>
              <a:t>Z indien </a:t>
            </a:r>
            <a:r>
              <a:rPr lang="nl-BE" dirty="0">
                <a:solidFill>
                  <a:srgbClr val="002060"/>
                </a:solidFill>
              </a:rPr>
              <a:t>σ </a:t>
            </a:r>
            <a:r>
              <a:rPr lang="nl-BE" dirty="0"/>
              <a:t>populatie is gekend</a:t>
            </a:r>
          </a:p>
          <a:p>
            <a:pPr lvl="2"/>
            <a:r>
              <a:rPr lang="nl-BE" dirty="0"/>
              <a:t>t voor steekproefgemiddelden</a:t>
            </a:r>
          </a:p>
          <a:p>
            <a:pPr lvl="2"/>
            <a:r>
              <a:rPr lang="nl-BE" dirty="0"/>
              <a:t>Chi</a:t>
            </a:r>
            <a:r>
              <a:rPr lang="nl-BE" baseline="30000" dirty="0"/>
              <a:t>2</a:t>
            </a:r>
            <a:r>
              <a:rPr lang="nl-BE" dirty="0"/>
              <a:t> voor proporties</a:t>
            </a:r>
          </a:p>
          <a:p>
            <a:pPr lvl="2"/>
            <a:r>
              <a:rPr lang="nl-BE" dirty="0"/>
              <a:t>….</a:t>
            </a:r>
          </a:p>
          <a:p>
            <a:pPr lvl="2"/>
            <a:endParaRPr lang="nl-BE" dirty="0"/>
          </a:p>
        </p:txBody>
      </p:sp>
      <p:sp>
        <p:nvSpPr>
          <p:cNvPr id="4" name="Slide Number Placeholder 3">
            <a:extLst>
              <a:ext uri="{FF2B5EF4-FFF2-40B4-BE49-F238E27FC236}">
                <a16:creationId xmlns:a16="http://schemas.microsoft.com/office/drawing/2014/main" id="{C08BCE39-226C-4668-882A-5679C123E152}"/>
              </a:ext>
            </a:extLst>
          </p:cNvPr>
          <p:cNvSpPr>
            <a:spLocks noGrp="1"/>
          </p:cNvSpPr>
          <p:nvPr>
            <p:ph type="sldNum" sz="quarter" idx="12"/>
          </p:nvPr>
        </p:nvSpPr>
        <p:spPr/>
        <p:txBody>
          <a:bodyPr/>
          <a:lstStyle/>
          <a:p>
            <a:fld id="{7AE184E0-0BD4-4705-A12B-9B71DDE63301}" type="slidenum">
              <a:rPr lang="en-GB" noProof="0" smtClean="0"/>
              <a:t>56</a:t>
            </a:fld>
            <a:endParaRPr lang="en-GB" noProof="0" dirty="0"/>
          </a:p>
        </p:txBody>
      </p:sp>
    </p:spTree>
    <p:extLst>
      <p:ext uri="{BB962C8B-B14F-4D97-AF65-F5344CB8AC3E}">
        <p14:creationId xmlns:p14="http://schemas.microsoft.com/office/powerpoint/2010/main" val="4050514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8142-7428-4579-A333-7B596CBD9B00}"/>
              </a:ext>
            </a:extLst>
          </p:cNvPr>
          <p:cNvSpPr>
            <a:spLocks noGrp="1"/>
          </p:cNvSpPr>
          <p:nvPr>
            <p:ph type="title"/>
          </p:nvPr>
        </p:nvSpPr>
        <p:spPr/>
        <p:txBody>
          <a:bodyPr/>
          <a:lstStyle/>
          <a:p>
            <a:r>
              <a:rPr lang="nl-BE" dirty="0"/>
              <a:t>statistische hypothesetoetsing: stappenplan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AB1DCA-8A7E-4059-96EC-24C55C41E8DD}"/>
                  </a:ext>
                </a:extLst>
              </p:cNvPr>
              <p:cNvSpPr>
                <a:spLocks noGrp="1"/>
              </p:cNvSpPr>
              <p:nvPr>
                <p:ph idx="1"/>
              </p:nvPr>
            </p:nvSpPr>
            <p:spPr>
              <a:xfrm>
                <a:off x="225469" y="1816273"/>
                <a:ext cx="16960241" cy="7640878"/>
              </a:xfrm>
              <a:solidFill>
                <a:schemeClr val="bg1"/>
              </a:solidFill>
            </p:spPr>
            <p:txBody>
              <a:bodyPr>
                <a:normAutofit/>
              </a:bodyPr>
              <a:lstStyle/>
              <a:p>
                <a:pPr marL="86400" indent="0">
                  <a:buNone/>
                </a:pPr>
                <a:r>
                  <a:rPr lang="nl-BE" b="1" dirty="0"/>
                  <a:t>D) </a:t>
                </a:r>
                <a:r>
                  <a:rPr lang="nl-BE" b="1" dirty="0">
                    <a:solidFill>
                      <a:srgbClr val="002060"/>
                    </a:solidFill>
                  </a:rPr>
                  <a:t>Significantieniveau </a:t>
                </a:r>
                <a14:m>
                  <m:oMath xmlns:m="http://schemas.openxmlformats.org/officeDocument/2006/math">
                    <m:r>
                      <a:rPr lang="nl-BE" b="1" i="1">
                        <a:solidFill>
                          <a:srgbClr val="002060"/>
                        </a:solidFill>
                        <a:latin typeface="Cambria Math" panose="02040503050406030204" pitchFamily="18" charset="0"/>
                        <a:ea typeface="Cambria Math" panose="02040503050406030204" pitchFamily="18" charset="0"/>
                      </a:rPr>
                      <m:t>𝜶</m:t>
                    </m:r>
                  </m:oMath>
                </a14:m>
                <a:r>
                  <a:rPr lang="nl-BE" b="1" dirty="0">
                    <a:solidFill>
                      <a:srgbClr val="002060"/>
                    </a:solidFill>
                  </a:rPr>
                  <a:t> vastleggen en vergelijken met p-waarde </a:t>
                </a:r>
              </a:p>
              <a:p>
                <a:r>
                  <a:rPr lang="nl-BE" dirty="0"/>
                  <a:t>Hoe sterk is het bewijsmateriaal tegen </a:t>
                </a:r>
                <a:r>
                  <a:rPr lang="nl-BE" altLang="nl-BE" dirty="0"/>
                  <a:t>H</a:t>
                </a:r>
                <a:r>
                  <a:rPr lang="nl-BE" altLang="nl-BE" baseline="-25000" dirty="0"/>
                  <a:t>0</a:t>
                </a:r>
                <a:r>
                  <a:rPr lang="nl-BE" dirty="0"/>
                  <a:t>? </a:t>
                </a:r>
              </a:p>
              <a:p>
                <a:r>
                  <a:rPr lang="nl-BE" dirty="0"/>
                  <a:t>De kans dat je steekproefresultaat extremer (= verder verwijderd van µ</a:t>
                </a:r>
                <a:r>
                  <a:rPr lang="nl-BE" baseline="-25000" dirty="0"/>
                  <a:t>0</a:t>
                </a:r>
                <a:r>
                  <a:rPr lang="nl-BE" dirty="0"/>
                  <a:t>) uitkomt, </a:t>
                </a:r>
                <a:r>
                  <a:rPr lang="nl-BE" u="sng" dirty="0"/>
                  <a:t>onder de aanname dat de nulhypothese waar is </a:t>
                </a:r>
              </a:p>
              <a:p>
                <a:pPr marL="720000" lvl="1" indent="0">
                  <a:buNone/>
                </a:pPr>
                <a:endParaRPr lang="nl-BE" dirty="0"/>
              </a:p>
              <a:p>
                <a:r>
                  <a:rPr lang="nl-BE" b="1" dirty="0"/>
                  <a:t>P-waarde</a:t>
                </a:r>
                <a:r>
                  <a:rPr lang="nl-BE" dirty="0"/>
                  <a:t> (p = </a:t>
                </a:r>
                <a:r>
                  <a:rPr lang="nl-BE" dirty="0" err="1"/>
                  <a:t>probabiliteit</a:t>
                </a:r>
                <a:r>
                  <a:rPr lang="nl-BE" dirty="0"/>
                  <a:t>): de waarschijnlijkheid van de nulhypothese</a:t>
                </a:r>
              </a:p>
              <a:p>
                <a:pPr lvl="1"/>
                <a:r>
                  <a:rPr lang="nl-BE" dirty="0">
                    <a:solidFill>
                      <a:srgbClr val="002060"/>
                    </a:solidFill>
                  </a:rPr>
                  <a:t>Hoe kleiner p, hoe extremer het steekproefresultaat (hoe onwaarschijnlijker H</a:t>
                </a:r>
                <a:r>
                  <a:rPr lang="nl-BE" baseline="-25000" dirty="0">
                    <a:solidFill>
                      <a:srgbClr val="002060"/>
                    </a:solidFill>
                  </a:rPr>
                  <a:t>0</a:t>
                </a:r>
                <a:r>
                  <a:rPr lang="nl-BE" dirty="0">
                    <a:solidFill>
                      <a:srgbClr val="002060"/>
                    </a:solidFill>
                  </a:rPr>
                  <a:t>)</a:t>
                </a:r>
              </a:p>
              <a:p>
                <a:pPr lvl="1"/>
                <a:r>
                  <a:rPr lang="nl-BE" i="1" dirty="0"/>
                  <a:t>bv. p&lt; .05 : 	de kans dat we in de steekproef het verband vinden wanneer er in 							 	de populatie helemaal geen verband zou zijn, is kleiner dan 5%</a:t>
                </a:r>
              </a:p>
              <a:p>
                <a:endParaRPr lang="nl-BE" dirty="0"/>
              </a:p>
              <a:p>
                <a:r>
                  <a:rPr lang="nl-BE" b="1" dirty="0"/>
                  <a:t>Significantieniveau (</a:t>
                </a:r>
                <a:r>
                  <a:rPr lang="nl-BE" b="1" dirty="0">
                    <a:sym typeface="Symbol" panose="05050102010706020507" pitchFamily="18" charset="2"/>
                  </a:rPr>
                  <a:t></a:t>
                </a:r>
                <a:r>
                  <a:rPr lang="nl-BE" b="1" dirty="0"/>
                  <a:t>) </a:t>
                </a:r>
                <a:r>
                  <a:rPr lang="nl-BE" dirty="0"/>
                  <a:t>= .05 of .01 of .001 : wordt op voorhand vastgelegd!</a:t>
                </a:r>
              </a:p>
              <a:p>
                <a:pPr lvl="1"/>
                <a:r>
                  <a:rPr lang="nl-BE" dirty="0"/>
                  <a:t>Als overschrijdingskans p kleiner of gelijk is aan </a:t>
                </a:r>
                <a:r>
                  <a:rPr lang="nl-BE" dirty="0">
                    <a:sym typeface="Symbol" panose="05050102010706020507" pitchFamily="18" charset="2"/>
                  </a:rPr>
                  <a:t> </a:t>
                </a:r>
                <a:r>
                  <a:rPr lang="nl-BE" dirty="0">
                    <a:sym typeface="Wingdings" panose="05000000000000000000" pitchFamily="2" charset="2"/>
                  </a:rPr>
                  <a:t> </a:t>
                </a:r>
                <a:r>
                  <a:rPr lang="nl-BE" altLang="nl-BE" dirty="0"/>
                  <a:t>H</a:t>
                </a:r>
                <a:r>
                  <a:rPr lang="nl-BE" altLang="nl-BE" baseline="-25000" dirty="0"/>
                  <a:t>0 </a:t>
                </a:r>
                <a:r>
                  <a:rPr lang="nl-BE" dirty="0"/>
                  <a:t>is fout</a:t>
                </a:r>
              </a:p>
              <a:p>
                <a:pPr lvl="1"/>
                <a:r>
                  <a:rPr lang="nl-BE" dirty="0"/>
                  <a:t>We werken doorgaans op het 95% significantieniveau.</a:t>
                </a:r>
              </a:p>
            </p:txBody>
          </p:sp>
        </mc:Choice>
        <mc:Fallback xmlns="">
          <p:sp>
            <p:nvSpPr>
              <p:cNvPr id="3" name="Content Placeholder 2">
                <a:extLst>
                  <a:ext uri="{FF2B5EF4-FFF2-40B4-BE49-F238E27FC236}">
                    <a16:creationId xmlns:a16="http://schemas.microsoft.com/office/drawing/2014/main" id="{51AB1DCA-8A7E-4059-96EC-24C55C41E8DD}"/>
                  </a:ext>
                </a:extLst>
              </p:cNvPr>
              <p:cNvSpPr>
                <a:spLocks noGrp="1" noRot="1" noChangeAspect="1" noMove="1" noResize="1" noEditPoints="1" noAdjustHandles="1" noChangeArrowheads="1" noChangeShapeType="1" noTextEdit="1"/>
              </p:cNvSpPr>
              <p:nvPr>
                <p:ph idx="1"/>
              </p:nvPr>
            </p:nvSpPr>
            <p:spPr>
              <a:xfrm>
                <a:off x="225469" y="1816273"/>
                <a:ext cx="16960241" cy="7640878"/>
              </a:xfrm>
              <a:blipFill>
                <a:blip r:embed="rId3"/>
                <a:stretch>
                  <a:fillRect l="-252" t="-479" r="-324"/>
                </a:stretch>
              </a:blipFill>
            </p:spPr>
            <p:txBody>
              <a:bodyPr/>
              <a:lstStyle/>
              <a:p>
                <a:r>
                  <a:rPr lang="nl-NL">
                    <a:noFill/>
                  </a:rPr>
                  <a:t> </a:t>
                </a:r>
              </a:p>
            </p:txBody>
          </p:sp>
        </mc:Fallback>
      </mc:AlternateContent>
      <p:sp>
        <p:nvSpPr>
          <p:cNvPr id="4" name="Slide Number Placeholder 3">
            <a:extLst>
              <a:ext uri="{FF2B5EF4-FFF2-40B4-BE49-F238E27FC236}">
                <a16:creationId xmlns:a16="http://schemas.microsoft.com/office/drawing/2014/main" id="{C80A92D3-2AA8-4BA2-BBEC-DBE8394D5BC0}"/>
              </a:ext>
            </a:extLst>
          </p:cNvPr>
          <p:cNvSpPr>
            <a:spLocks noGrp="1"/>
          </p:cNvSpPr>
          <p:nvPr>
            <p:ph type="sldNum" sz="quarter" idx="12"/>
          </p:nvPr>
        </p:nvSpPr>
        <p:spPr/>
        <p:txBody>
          <a:bodyPr/>
          <a:lstStyle/>
          <a:p>
            <a:fld id="{7AE184E0-0BD4-4705-A12B-9B71DDE63301}" type="slidenum">
              <a:rPr lang="en-GB" noProof="0" smtClean="0"/>
              <a:t>57</a:t>
            </a:fld>
            <a:endParaRPr lang="en-GB" noProof="0" dirty="0"/>
          </a:p>
        </p:txBody>
      </p:sp>
    </p:spTree>
    <p:extLst>
      <p:ext uri="{BB962C8B-B14F-4D97-AF65-F5344CB8AC3E}">
        <p14:creationId xmlns:p14="http://schemas.microsoft.com/office/powerpoint/2010/main" val="431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a:extLst>
              <a:ext uri="{FF2B5EF4-FFF2-40B4-BE49-F238E27FC236}">
                <a16:creationId xmlns:a16="http://schemas.microsoft.com/office/drawing/2014/main" id="{37FCE4F3-24C9-4C37-A6C0-F6B5DE44F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986" y="4761760"/>
            <a:ext cx="9097831" cy="4717039"/>
          </a:xfrm>
          <a:prstGeom prst="rect">
            <a:avLst/>
          </a:prstGeom>
        </p:spPr>
      </p:pic>
      <p:sp>
        <p:nvSpPr>
          <p:cNvPr id="2" name="Titel 1">
            <a:extLst>
              <a:ext uri="{FF2B5EF4-FFF2-40B4-BE49-F238E27FC236}">
                <a16:creationId xmlns:a16="http://schemas.microsoft.com/office/drawing/2014/main" id="{98F4A223-E8FB-4065-A35C-A13A46701907}"/>
              </a:ext>
            </a:extLst>
          </p:cNvPr>
          <p:cNvSpPr>
            <a:spLocks noGrp="1"/>
          </p:cNvSpPr>
          <p:nvPr>
            <p:ph type="title"/>
          </p:nvPr>
        </p:nvSpPr>
        <p:spPr/>
        <p:txBody>
          <a:bodyPr/>
          <a:lstStyle/>
          <a:p>
            <a:r>
              <a:rPr lang="nl-BE" dirty="0"/>
              <a:t>statistische hypothesetoetsing: stappenplan</a:t>
            </a:r>
          </a:p>
        </p:txBody>
      </p:sp>
      <p:sp>
        <p:nvSpPr>
          <p:cNvPr id="3" name="Tijdelijke aanduiding voor inhoud 2">
            <a:extLst>
              <a:ext uri="{FF2B5EF4-FFF2-40B4-BE49-F238E27FC236}">
                <a16:creationId xmlns:a16="http://schemas.microsoft.com/office/drawing/2014/main" id="{30F984DE-DABC-4E1F-8A11-6F97BD20C16C}"/>
              </a:ext>
            </a:extLst>
          </p:cNvPr>
          <p:cNvSpPr>
            <a:spLocks noGrp="1"/>
          </p:cNvSpPr>
          <p:nvPr>
            <p:ph idx="1"/>
          </p:nvPr>
        </p:nvSpPr>
        <p:spPr>
          <a:xfrm>
            <a:off x="327069" y="1816272"/>
            <a:ext cx="16858641" cy="3224079"/>
          </a:xfrm>
        </p:spPr>
        <p:txBody>
          <a:bodyPr>
            <a:normAutofit/>
          </a:bodyPr>
          <a:lstStyle/>
          <a:p>
            <a:pPr marL="457200" indent="-457200"/>
            <a:r>
              <a:rPr lang="nl-BE" dirty="0">
                <a:solidFill>
                  <a:srgbClr val="002060"/>
                </a:solidFill>
              </a:rPr>
              <a:t>Dus:	 als </a:t>
            </a:r>
            <a:r>
              <a:rPr lang="nl-BE" i="1" dirty="0">
                <a:solidFill>
                  <a:srgbClr val="002060"/>
                </a:solidFill>
              </a:rPr>
              <a:t>p</a:t>
            </a:r>
            <a:r>
              <a:rPr lang="nl-BE" dirty="0">
                <a:solidFill>
                  <a:srgbClr val="002060"/>
                </a:solidFill>
              </a:rPr>
              <a:t> </a:t>
            </a:r>
            <a:r>
              <a:rPr lang="nl-BE" dirty="0">
                <a:sym typeface="Symbol" pitchFamily="18" charset="2"/>
              </a:rPr>
              <a:t> </a:t>
            </a:r>
            <a:r>
              <a:rPr lang="nl-BE" dirty="0">
                <a:solidFill>
                  <a:srgbClr val="002060"/>
                </a:solidFill>
              </a:rPr>
              <a:t> 𝜶 		</a:t>
            </a:r>
            <a:r>
              <a:rPr lang="nl-BE" dirty="0">
                <a:solidFill>
                  <a:srgbClr val="002060"/>
                </a:solidFill>
                <a:sym typeface="Wingdings" panose="05000000000000000000" pitchFamily="2" charset="2"/>
              </a:rPr>
              <a:t> </a:t>
            </a:r>
            <a:r>
              <a:rPr lang="nl-BE" dirty="0">
                <a:solidFill>
                  <a:srgbClr val="002060"/>
                </a:solidFill>
              </a:rPr>
              <a:t>H</a:t>
            </a:r>
            <a:r>
              <a:rPr lang="nl-BE" baseline="-25000" dirty="0">
                <a:solidFill>
                  <a:srgbClr val="002060"/>
                </a:solidFill>
              </a:rPr>
              <a:t>0</a:t>
            </a:r>
            <a:r>
              <a:rPr lang="nl-BE" dirty="0">
                <a:solidFill>
                  <a:srgbClr val="002060"/>
                </a:solidFill>
              </a:rPr>
              <a:t> verwerpen </a:t>
            </a:r>
            <a:br>
              <a:rPr lang="nl-BE" dirty="0">
                <a:solidFill>
                  <a:srgbClr val="002060"/>
                </a:solidFill>
              </a:rPr>
            </a:br>
            <a:r>
              <a:rPr lang="nl-BE" dirty="0">
                <a:solidFill>
                  <a:srgbClr val="002060"/>
                </a:solidFill>
              </a:rPr>
              <a:t>		 							(t-waarde ligt in verwerpingsgebied) </a:t>
            </a:r>
            <a:br>
              <a:rPr lang="nl-BE" dirty="0">
                <a:solidFill>
                  <a:srgbClr val="002060"/>
                </a:solidFill>
              </a:rPr>
            </a:br>
            <a:r>
              <a:rPr lang="nl-BE" dirty="0">
                <a:solidFill>
                  <a:srgbClr val="002060"/>
                </a:solidFill>
              </a:rPr>
              <a:t>        </a:t>
            </a:r>
          </a:p>
          <a:p>
            <a:pPr marL="0" indent="0">
              <a:buNone/>
            </a:pPr>
            <a:r>
              <a:rPr lang="nl-BE" dirty="0">
                <a:solidFill>
                  <a:srgbClr val="002060"/>
                </a:solidFill>
              </a:rPr>
              <a:t>			 als </a:t>
            </a:r>
            <a:r>
              <a:rPr lang="nl-BE" i="1" dirty="0">
                <a:solidFill>
                  <a:srgbClr val="002060"/>
                </a:solidFill>
              </a:rPr>
              <a:t>p</a:t>
            </a:r>
            <a:r>
              <a:rPr lang="nl-BE" dirty="0">
                <a:solidFill>
                  <a:srgbClr val="002060"/>
                </a:solidFill>
              </a:rPr>
              <a:t> &gt; 𝜶 		</a:t>
            </a:r>
            <a:r>
              <a:rPr lang="nl-BE" dirty="0">
                <a:solidFill>
                  <a:srgbClr val="002060"/>
                </a:solidFill>
                <a:sym typeface="Wingdings" panose="05000000000000000000" pitchFamily="2" charset="2"/>
              </a:rPr>
              <a:t> </a:t>
            </a:r>
            <a:r>
              <a:rPr lang="nl-BE" dirty="0">
                <a:solidFill>
                  <a:srgbClr val="002060"/>
                </a:solidFill>
              </a:rPr>
              <a:t>H</a:t>
            </a:r>
            <a:r>
              <a:rPr lang="nl-BE" baseline="-25000" dirty="0">
                <a:solidFill>
                  <a:srgbClr val="002060"/>
                </a:solidFill>
              </a:rPr>
              <a:t>0</a:t>
            </a:r>
            <a:r>
              <a:rPr lang="nl-BE" dirty="0">
                <a:solidFill>
                  <a:srgbClr val="002060"/>
                </a:solidFill>
              </a:rPr>
              <a:t> aanvaarden </a:t>
            </a:r>
            <a:br>
              <a:rPr lang="nl-BE" dirty="0">
                <a:solidFill>
                  <a:srgbClr val="002060"/>
                </a:solidFill>
              </a:rPr>
            </a:br>
            <a:r>
              <a:rPr lang="nl-BE" dirty="0">
                <a:solidFill>
                  <a:srgbClr val="002060"/>
                </a:solidFill>
              </a:rPr>
              <a:t>			 							(t-waarde ligt in aanvaardingsgebied) </a:t>
            </a:r>
          </a:p>
          <a:p>
            <a:pPr marL="0" indent="0">
              <a:buNone/>
            </a:pPr>
            <a:endParaRPr lang="nl-BE" dirty="0">
              <a:solidFill>
                <a:srgbClr val="002060"/>
              </a:solidFill>
            </a:endParaRPr>
          </a:p>
        </p:txBody>
      </p:sp>
      <p:sp>
        <p:nvSpPr>
          <p:cNvPr id="4" name="Tijdelijke aanduiding voor dianummer 3">
            <a:extLst>
              <a:ext uri="{FF2B5EF4-FFF2-40B4-BE49-F238E27FC236}">
                <a16:creationId xmlns:a16="http://schemas.microsoft.com/office/drawing/2014/main" id="{90541E28-298A-4F0C-8118-039D70331734}"/>
              </a:ext>
            </a:extLst>
          </p:cNvPr>
          <p:cNvSpPr>
            <a:spLocks noGrp="1"/>
          </p:cNvSpPr>
          <p:nvPr>
            <p:ph type="sldNum" sz="quarter" idx="12"/>
          </p:nvPr>
        </p:nvSpPr>
        <p:spPr/>
        <p:txBody>
          <a:bodyPr/>
          <a:lstStyle/>
          <a:p>
            <a:fld id="{7AE184E0-0BD4-4705-A12B-9B71DDE63301}" type="slidenum">
              <a:rPr lang="en-GB" noProof="0" smtClean="0"/>
              <a:t>58</a:t>
            </a:fld>
            <a:endParaRPr lang="en-GB" noProof="0" dirty="0"/>
          </a:p>
        </p:txBody>
      </p:sp>
    </p:spTree>
    <p:extLst>
      <p:ext uri="{BB962C8B-B14F-4D97-AF65-F5344CB8AC3E}">
        <p14:creationId xmlns:p14="http://schemas.microsoft.com/office/powerpoint/2010/main" val="1215566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B2D3959-517A-4C95-98D7-6401948FDF9A}"/>
              </a:ext>
            </a:extLst>
          </p:cNvPr>
          <p:cNvSpPr txBox="1">
            <a:spLocks/>
          </p:cNvSpPr>
          <p:nvPr/>
        </p:nvSpPr>
        <p:spPr>
          <a:xfrm>
            <a:off x="702852" y="6084004"/>
            <a:ext cx="15932969" cy="3383987"/>
          </a:xfrm>
          <a:prstGeom prst="rect">
            <a:avLst/>
          </a:prstGeom>
          <a:solidFill>
            <a:schemeClr val="bg1"/>
          </a:solidFill>
        </p:spPr>
        <p:txBody>
          <a:bodyPr vert="horz" lIns="91440" tIns="45720" rIns="91440" bIns="45720" rtlCol="0">
            <a:normAutofit/>
          </a:bodyPr>
          <a:lstStyle>
            <a:lvl1pPr marL="5364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a:lnSpc>
                <a:spcPct val="100000"/>
              </a:lnSpc>
              <a:spcBef>
                <a:spcPct val="0"/>
              </a:spcBef>
              <a:buFont typeface="Wingdings" panose="05000000000000000000" pitchFamily="2" charset="2"/>
              <a:buNone/>
            </a:pPr>
            <a:r>
              <a:rPr lang="nl-BE" altLang="nl-BE" dirty="0">
                <a:solidFill>
                  <a:srgbClr val="FF0000"/>
                </a:solidFill>
              </a:rPr>
              <a:t>Type I fout  </a:t>
            </a:r>
            <a:r>
              <a:rPr lang="nl-BE" altLang="nl-BE" dirty="0">
                <a:solidFill>
                  <a:srgbClr val="C00000"/>
                </a:solidFill>
              </a:rPr>
              <a:t>		</a:t>
            </a:r>
            <a:r>
              <a:rPr lang="nl-BE" altLang="nl-BE" dirty="0"/>
              <a:t>= </a:t>
            </a:r>
            <a:r>
              <a:rPr lang="el-GR" altLang="nl-BE" dirty="0">
                <a:sym typeface="Symbol" panose="05050102010706020507" pitchFamily="18" charset="2"/>
              </a:rPr>
              <a:t></a:t>
            </a:r>
            <a:r>
              <a:rPr lang="nl-BE" altLang="nl-BE" dirty="0"/>
              <a:t> 	= 	P(H</a:t>
            </a:r>
            <a:r>
              <a:rPr lang="nl-BE" altLang="nl-BE" baseline="-25000" dirty="0"/>
              <a:t>0</a:t>
            </a:r>
            <a:r>
              <a:rPr lang="nl-BE" altLang="nl-BE" dirty="0"/>
              <a:t> verwerpen | H</a:t>
            </a:r>
            <a:r>
              <a:rPr lang="nl-BE" altLang="nl-BE" baseline="-25000" dirty="0"/>
              <a:t>0</a:t>
            </a:r>
            <a:r>
              <a:rPr lang="nl-BE" altLang="nl-BE" dirty="0"/>
              <a:t> correct) 	 </a:t>
            </a:r>
          </a:p>
          <a:p>
            <a:pPr>
              <a:lnSpc>
                <a:spcPct val="100000"/>
              </a:lnSpc>
              <a:spcBef>
                <a:spcPct val="0"/>
              </a:spcBef>
              <a:buFont typeface="Wingdings" panose="05000000000000000000" pitchFamily="2" charset="2"/>
              <a:buNone/>
            </a:pPr>
            <a:r>
              <a:rPr lang="nl-BE" altLang="nl-BE" dirty="0"/>
              <a:t>								= </a:t>
            </a:r>
            <a:r>
              <a:rPr lang="nl-BE" altLang="nl-BE" b="1" dirty="0">
                <a:solidFill>
                  <a:srgbClr val="C00000"/>
                </a:solidFill>
              </a:rPr>
              <a:t>verwerpingsfout</a:t>
            </a:r>
            <a:r>
              <a:rPr lang="nl-BE" altLang="nl-BE" dirty="0"/>
              <a:t>: brandalarm gaat af, maar vals alarm</a:t>
            </a:r>
          </a:p>
          <a:p>
            <a:pPr>
              <a:lnSpc>
                <a:spcPct val="100000"/>
              </a:lnSpc>
              <a:spcBef>
                <a:spcPct val="0"/>
              </a:spcBef>
              <a:buFont typeface="Wingdings" panose="05000000000000000000" pitchFamily="2" charset="2"/>
              <a:buNone/>
            </a:pPr>
            <a:endParaRPr lang="nl-BE" altLang="nl-BE" dirty="0"/>
          </a:p>
          <a:p>
            <a:pPr>
              <a:lnSpc>
                <a:spcPct val="100000"/>
              </a:lnSpc>
              <a:spcBef>
                <a:spcPct val="0"/>
              </a:spcBef>
              <a:buFont typeface="Wingdings" panose="05000000000000000000" pitchFamily="2" charset="2"/>
              <a:buNone/>
            </a:pPr>
            <a:r>
              <a:rPr lang="nl-BE" altLang="nl-BE" dirty="0">
                <a:solidFill>
                  <a:srgbClr val="FF0000"/>
                </a:solidFill>
              </a:rPr>
              <a:t>Type II fout </a:t>
            </a:r>
            <a:r>
              <a:rPr lang="nl-BE" altLang="nl-BE" dirty="0">
                <a:solidFill>
                  <a:srgbClr val="C00000"/>
                </a:solidFill>
              </a:rPr>
              <a:t>	</a:t>
            </a:r>
            <a:r>
              <a:rPr lang="nl-BE" altLang="nl-BE" dirty="0"/>
              <a:t>= </a:t>
            </a:r>
            <a:r>
              <a:rPr lang="el-GR" altLang="nl-BE" dirty="0"/>
              <a:t>β</a:t>
            </a:r>
            <a:r>
              <a:rPr lang="nl-BE" altLang="nl-BE" dirty="0"/>
              <a:t> 	= P(H</a:t>
            </a:r>
            <a:r>
              <a:rPr lang="nl-BE" altLang="nl-BE" baseline="-25000" dirty="0"/>
              <a:t>0</a:t>
            </a:r>
            <a:r>
              <a:rPr lang="nl-BE" altLang="nl-BE" dirty="0"/>
              <a:t> niet verwerpen | H</a:t>
            </a:r>
            <a:r>
              <a:rPr lang="nl-BE" altLang="nl-BE" baseline="-25000" dirty="0"/>
              <a:t>A</a:t>
            </a:r>
            <a:r>
              <a:rPr lang="nl-BE" altLang="nl-BE" dirty="0"/>
              <a:t> correct)</a:t>
            </a:r>
          </a:p>
          <a:p>
            <a:pPr>
              <a:lnSpc>
                <a:spcPct val="100000"/>
              </a:lnSpc>
              <a:spcBef>
                <a:spcPct val="0"/>
              </a:spcBef>
              <a:buFont typeface="Wingdings" panose="05000000000000000000" pitchFamily="2" charset="2"/>
              <a:buNone/>
            </a:pPr>
            <a:r>
              <a:rPr lang="nl-BE" altLang="nl-BE" dirty="0"/>
              <a:t>								= </a:t>
            </a:r>
            <a:r>
              <a:rPr lang="nl-BE" altLang="nl-BE" b="1" dirty="0">
                <a:solidFill>
                  <a:srgbClr val="C00000"/>
                </a:solidFill>
              </a:rPr>
              <a:t>doorlatingsfout</a:t>
            </a:r>
            <a:r>
              <a:rPr lang="nl-BE" altLang="nl-BE" dirty="0"/>
              <a:t>: brandalarm gaat niet af, terwijl er brand is</a:t>
            </a:r>
          </a:p>
          <a:p>
            <a:pPr>
              <a:lnSpc>
                <a:spcPct val="100000"/>
              </a:lnSpc>
              <a:spcBef>
                <a:spcPct val="0"/>
              </a:spcBef>
              <a:buFont typeface="Wingdings" panose="05000000000000000000" pitchFamily="2" charset="2"/>
              <a:buNone/>
            </a:pPr>
            <a:endParaRPr lang="nl-BE" altLang="nl-BE" dirty="0"/>
          </a:p>
          <a:p>
            <a:pPr>
              <a:lnSpc>
                <a:spcPct val="100000"/>
              </a:lnSpc>
              <a:spcBef>
                <a:spcPct val="0"/>
              </a:spcBef>
              <a:buNone/>
            </a:pPr>
            <a:r>
              <a:rPr lang="nl-BE" altLang="nl-BE" dirty="0"/>
              <a:t>Power (1 – </a:t>
            </a:r>
            <a:r>
              <a:rPr lang="el-GR" altLang="nl-BE" dirty="0"/>
              <a:t>β</a:t>
            </a:r>
            <a:r>
              <a:rPr lang="nl-BE" altLang="nl-BE" dirty="0"/>
              <a:t>)	= </a:t>
            </a:r>
            <a:r>
              <a:rPr lang="nl-BE" altLang="nl-BE" dirty="0">
                <a:sym typeface="Symbol" panose="05050102010706020507" pitchFamily="18" charset="2"/>
              </a:rPr>
              <a:t>	= </a:t>
            </a:r>
            <a:r>
              <a:rPr lang="nl-BE" altLang="nl-BE" dirty="0"/>
              <a:t>P(H</a:t>
            </a:r>
            <a:r>
              <a:rPr lang="nl-BE" altLang="nl-BE" baseline="-25000" dirty="0"/>
              <a:t>0</a:t>
            </a:r>
            <a:r>
              <a:rPr lang="nl-BE" altLang="nl-BE" dirty="0"/>
              <a:t> verwerpen | H</a:t>
            </a:r>
            <a:r>
              <a:rPr lang="nl-BE" altLang="nl-BE" baseline="-25000" dirty="0"/>
              <a:t>A</a:t>
            </a:r>
            <a:r>
              <a:rPr lang="nl-BE" altLang="nl-BE" dirty="0"/>
              <a:t> correct)</a:t>
            </a:r>
          </a:p>
          <a:p>
            <a:endParaRPr lang="nl-BE" dirty="0"/>
          </a:p>
        </p:txBody>
      </p:sp>
      <p:grpSp>
        <p:nvGrpSpPr>
          <p:cNvPr id="10" name="Group 9">
            <a:extLst>
              <a:ext uri="{FF2B5EF4-FFF2-40B4-BE49-F238E27FC236}">
                <a16:creationId xmlns:a16="http://schemas.microsoft.com/office/drawing/2014/main" id="{43166481-15AF-45C7-84E6-141905CBC88C}"/>
              </a:ext>
            </a:extLst>
          </p:cNvPr>
          <p:cNvGrpSpPr/>
          <p:nvPr/>
        </p:nvGrpSpPr>
        <p:grpSpPr>
          <a:xfrm>
            <a:off x="8843440" y="2410180"/>
            <a:ext cx="8342270" cy="3383987"/>
            <a:chOff x="7453137" y="5748177"/>
            <a:chExt cx="9603679" cy="3395822"/>
          </a:xfrm>
        </p:grpSpPr>
        <p:pic>
          <p:nvPicPr>
            <p:cNvPr id="7" name="Afbeelding 6">
              <a:extLst>
                <a:ext uri="{FF2B5EF4-FFF2-40B4-BE49-F238E27FC236}">
                  <a16:creationId xmlns:a16="http://schemas.microsoft.com/office/drawing/2014/main" id="{736015DE-4442-44CE-B00A-168DCB8159E3}"/>
                </a:ext>
              </a:extLst>
            </p:cNvPr>
            <p:cNvPicPr>
              <a:picLocks noChangeAspect="1"/>
            </p:cNvPicPr>
            <p:nvPr/>
          </p:nvPicPr>
          <p:blipFill>
            <a:blip r:embed="rId3"/>
            <a:stretch>
              <a:fillRect/>
            </a:stretch>
          </p:blipFill>
          <p:spPr>
            <a:xfrm>
              <a:off x="7453137" y="5961222"/>
              <a:ext cx="9603679" cy="3182777"/>
            </a:xfrm>
            <a:prstGeom prst="rect">
              <a:avLst/>
            </a:prstGeom>
          </p:spPr>
        </p:pic>
        <p:pic>
          <p:nvPicPr>
            <p:cNvPr id="8" name="Afbeelding 7">
              <a:extLst>
                <a:ext uri="{FF2B5EF4-FFF2-40B4-BE49-F238E27FC236}">
                  <a16:creationId xmlns:a16="http://schemas.microsoft.com/office/drawing/2014/main" id="{F2EA6DE1-ABD4-4F62-B050-FD48DDC8A240}"/>
                </a:ext>
              </a:extLst>
            </p:cNvPr>
            <p:cNvPicPr>
              <a:picLocks noChangeAspect="1"/>
            </p:cNvPicPr>
            <p:nvPr/>
          </p:nvPicPr>
          <p:blipFill>
            <a:blip r:embed="rId4"/>
            <a:stretch>
              <a:fillRect/>
            </a:stretch>
          </p:blipFill>
          <p:spPr>
            <a:xfrm>
              <a:off x="10476108" y="5748177"/>
              <a:ext cx="1213983" cy="1207628"/>
            </a:xfrm>
            <a:prstGeom prst="rect">
              <a:avLst/>
            </a:prstGeom>
          </p:spPr>
        </p:pic>
      </p:grpSp>
      <p:sp>
        <p:nvSpPr>
          <p:cNvPr id="2" name="Titel 1">
            <a:extLst>
              <a:ext uri="{FF2B5EF4-FFF2-40B4-BE49-F238E27FC236}">
                <a16:creationId xmlns:a16="http://schemas.microsoft.com/office/drawing/2014/main" id="{98F4A223-E8FB-4065-A35C-A13A46701907}"/>
              </a:ext>
            </a:extLst>
          </p:cNvPr>
          <p:cNvSpPr>
            <a:spLocks noGrp="1"/>
          </p:cNvSpPr>
          <p:nvPr>
            <p:ph type="title"/>
          </p:nvPr>
        </p:nvSpPr>
        <p:spPr/>
        <p:txBody>
          <a:bodyPr/>
          <a:lstStyle/>
          <a:p>
            <a:r>
              <a:rPr lang="nl-BE" dirty="0"/>
              <a:t>statistische hypothesetoetsing</a:t>
            </a:r>
          </a:p>
        </p:txBody>
      </p:sp>
      <p:sp>
        <p:nvSpPr>
          <p:cNvPr id="4" name="Tijdelijke aanduiding voor dianummer 3">
            <a:extLst>
              <a:ext uri="{FF2B5EF4-FFF2-40B4-BE49-F238E27FC236}">
                <a16:creationId xmlns:a16="http://schemas.microsoft.com/office/drawing/2014/main" id="{90541E28-298A-4F0C-8118-039D70331734}"/>
              </a:ext>
            </a:extLst>
          </p:cNvPr>
          <p:cNvSpPr>
            <a:spLocks noGrp="1"/>
          </p:cNvSpPr>
          <p:nvPr>
            <p:ph type="sldNum" sz="quarter" idx="12"/>
          </p:nvPr>
        </p:nvSpPr>
        <p:spPr/>
        <p:txBody>
          <a:bodyPr/>
          <a:lstStyle/>
          <a:p>
            <a:fld id="{7AE184E0-0BD4-4705-A12B-9B71DDE63301}" type="slidenum">
              <a:rPr lang="en-GB" noProof="0" smtClean="0"/>
              <a:t>59</a:t>
            </a:fld>
            <a:endParaRPr lang="en-GB" noProof="0" dirty="0"/>
          </a:p>
        </p:txBody>
      </p:sp>
      <p:pic>
        <p:nvPicPr>
          <p:cNvPr id="15" name="Picture 14">
            <a:extLst>
              <a:ext uri="{FF2B5EF4-FFF2-40B4-BE49-F238E27FC236}">
                <a16:creationId xmlns:a16="http://schemas.microsoft.com/office/drawing/2014/main" id="{651222E5-90C2-4562-93B7-B666B7F4B494}"/>
              </a:ext>
            </a:extLst>
          </p:cNvPr>
          <p:cNvPicPr>
            <a:picLocks noChangeAspect="1"/>
          </p:cNvPicPr>
          <p:nvPr/>
        </p:nvPicPr>
        <p:blipFill>
          <a:blip r:embed="rId5"/>
          <a:stretch>
            <a:fillRect/>
          </a:stretch>
        </p:blipFill>
        <p:spPr>
          <a:xfrm>
            <a:off x="31323" y="1596390"/>
            <a:ext cx="8221138" cy="2505784"/>
          </a:xfrm>
          <a:prstGeom prst="rect">
            <a:avLst/>
          </a:prstGeom>
        </p:spPr>
      </p:pic>
      <p:pic>
        <p:nvPicPr>
          <p:cNvPr id="16" name="Afbeelding 5">
            <a:extLst>
              <a:ext uri="{FF2B5EF4-FFF2-40B4-BE49-F238E27FC236}">
                <a16:creationId xmlns:a16="http://schemas.microsoft.com/office/drawing/2014/main" id="{98B19EDF-C3C8-497E-A05D-1EDD0F585A95}"/>
              </a:ext>
            </a:extLst>
          </p:cNvPr>
          <p:cNvPicPr>
            <a:picLocks noChangeAspect="1"/>
          </p:cNvPicPr>
          <p:nvPr/>
        </p:nvPicPr>
        <p:blipFill>
          <a:blip r:embed="rId6"/>
          <a:stretch>
            <a:fillRect/>
          </a:stretch>
        </p:blipFill>
        <p:spPr>
          <a:xfrm>
            <a:off x="1176266" y="1703070"/>
            <a:ext cx="1306060" cy="961696"/>
          </a:xfrm>
          <a:prstGeom prst="rect">
            <a:avLst/>
          </a:prstGeom>
        </p:spPr>
      </p:pic>
      <p:sp>
        <p:nvSpPr>
          <p:cNvPr id="17" name="Arrow: Bent 16">
            <a:extLst>
              <a:ext uri="{FF2B5EF4-FFF2-40B4-BE49-F238E27FC236}">
                <a16:creationId xmlns:a16="http://schemas.microsoft.com/office/drawing/2014/main" id="{48B1FF58-AA42-46FD-B26C-6A61E34C6509}"/>
              </a:ext>
            </a:extLst>
          </p:cNvPr>
          <p:cNvSpPr/>
          <p:nvPr/>
        </p:nvSpPr>
        <p:spPr>
          <a:xfrm rot="5400000">
            <a:off x="9598793" y="1168308"/>
            <a:ext cx="524230" cy="1926392"/>
          </a:xfrm>
          <a:prstGeom prst="bentArrow">
            <a:avLst/>
          </a:prstGeom>
          <a:solidFill>
            <a:srgbClr val="80C0E0"/>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Tree>
    <p:extLst>
      <p:ext uri="{BB962C8B-B14F-4D97-AF65-F5344CB8AC3E}">
        <p14:creationId xmlns:p14="http://schemas.microsoft.com/office/powerpoint/2010/main" val="3396999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692774"/>
            <a:ext cx="16858641" cy="7937327"/>
          </a:xfrm>
          <a:solidFill>
            <a:schemeClr val="bg1"/>
          </a:solidFill>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b="1" dirty="0" err="1">
                <a:solidFill>
                  <a:srgbClr val="C00000"/>
                </a:solidFill>
              </a:rPr>
              <a:t>Inferentiële</a:t>
            </a:r>
            <a:r>
              <a:rPr lang="nl-BE" b="1" dirty="0">
                <a:solidFill>
                  <a:srgbClr val="C00000"/>
                </a:solidFill>
              </a:rPr>
              <a:t> of inductieve statistiek (p.49-73)</a:t>
            </a:r>
          </a:p>
          <a:p>
            <a:pPr lvl="2"/>
            <a:r>
              <a:rPr lang="nl-BE" b="1" dirty="0">
                <a:solidFill>
                  <a:srgbClr val="C00000"/>
                </a:solidFill>
              </a:rPr>
              <a:t>Representativiteit van de steekproef</a:t>
            </a:r>
          </a:p>
          <a:p>
            <a:pPr lvl="2"/>
            <a:r>
              <a:rPr lang="nl-BE" dirty="0">
                <a:solidFill>
                  <a:srgbClr val="5D9CC7"/>
                </a:solidFill>
              </a:rPr>
              <a:t>Het belang van de normale verdeling</a:t>
            </a:r>
          </a:p>
          <a:p>
            <a:pPr lvl="2"/>
            <a:r>
              <a:rPr lang="nl-BE" dirty="0">
                <a:solidFill>
                  <a:srgbClr val="5D9CC7"/>
                </a:solidFill>
              </a:rPr>
              <a:t>Steekproevenverdeling en de CLS</a:t>
            </a:r>
          </a:p>
          <a:p>
            <a:pPr lvl="2"/>
            <a:r>
              <a:rPr lang="nl-BE" dirty="0">
                <a:solidFill>
                  <a:srgbClr val="5D9CC7"/>
                </a:solidFill>
              </a:rPr>
              <a:t>Puntschatting en intervalschatting van populatieparameters</a:t>
            </a:r>
          </a:p>
          <a:p>
            <a:pPr lvl="2"/>
            <a:r>
              <a:rPr lang="nl-BE" dirty="0">
                <a:solidFill>
                  <a:srgbClr val="5D9CC7"/>
                </a:solidFill>
              </a:rPr>
              <a:t>Statistische hypothesetoetsing</a:t>
            </a:r>
          </a:p>
          <a:p>
            <a:pPr lvl="2"/>
            <a:r>
              <a:rPr lang="nl-BE" dirty="0">
                <a:solidFill>
                  <a:srgbClr val="5D9CC7"/>
                </a:solidFill>
              </a:rPr>
              <a:t>Effectgrootte</a:t>
            </a:r>
          </a:p>
          <a:p>
            <a:pPr lvl="2"/>
            <a:r>
              <a:rPr lang="nl-BE" dirty="0">
                <a:solidFill>
                  <a:srgbClr val="5D9CC7"/>
                </a:solidFill>
              </a:rPr>
              <a:t>Oefeningen </a:t>
            </a:r>
          </a:p>
          <a:p>
            <a:endParaRPr lang="nl-BE" dirty="0">
              <a:solidFill>
                <a:srgbClr val="5D9CC7"/>
              </a:solidFill>
            </a:endParaRP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6</a:t>
            </a:fld>
            <a:endParaRPr lang="en-GB" noProof="0" dirty="0"/>
          </a:p>
        </p:txBody>
      </p:sp>
    </p:spTree>
    <p:extLst>
      <p:ext uri="{BB962C8B-B14F-4D97-AF65-F5344CB8AC3E}">
        <p14:creationId xmlns:p14="http://schemas.microsoft.com/office/powerpoint/2010/main" val="687290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4A223-E8FB-4065-A35C-A13A46701907}"/>
              </a:ext>
            </a:extLst>
          </p:cNvPr>
          <p:cNvSpPr>
            <a:spLocks noGrp="1"/>
          </p:cNvSpPr>
          <p:nvPr>
            <p:ph type="title"/>
          </p:nvPr>
        </p:nvSpPr>
        <p:spPr/>
        <p:txBody>
          <a:bodyPr/>
          <a:lstStyle/>
          <a:p>
            <a:r>
              <a:rPr lang="nl-BE" dirty="0"/>
              <a:t>statistische hypothesetoetsing</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0F984DE-DABC-4E1F-8A11-6F97BD20C16C}"/>
                  </a:ext>
                </a:extLst>
              </p:cNvPr>
              <p:cNvSpPr>
                <a:spLocks noGrp="1"/>
              </p:cNvSpPr>
              <p:nvPr>
                <p:ph idx="1"/>
              </p:nvPr>
            </p:nvSpPr>
            <p:spPr>
              <a:xfrm>
                <a:off x="327069" y="1816272"/>
                <a:ext cx="16858641" cy="7327727"/>
              </a:xfrm>
            </p:spPr>
            <p:txBody>
              <a:bodyPr>
                <a:normAutofit/>
              </a:bodyPr>
              <a:lstStyle/>
              <a:p>
                <a:pPr marL="457200" indent="-457200"/>
                <a:r>
                  <a:rPr lang="nl-BE" dirty="0">
                    <a:solidFill>
                      <a:srgbClr val="002060"/>
                    </a:solidFill>
                  </a:rPr>
                  <a:t>Type I-fout (= </a:t>
                </a:r>
                <a14:m>
                  <m:oMath xmlns:m="http://schemas.openxmlformats.org/officeDocument/2006/math">
                    <m:r>
                      <a:rPr lang="nl-BE" b="0" i="1" dirty="0" smtClean="0">
                        <a:solidFill>
                          <a:srgbClr val="002060"/>
                        </a:solidFill>
                        <a:latin typeface="Cambria Math" panose="02040503050406030204" pitchFamily="18" charset="0"/>
                      </a:rPr>
                      <m:t>𝛼</m:t>
                    </m:r>
                  </m:oMath>
                </a14:m>
                <a:r>
                  <a:rPr lang="nl-BE" dirty="0">
                    <a:solidFill>
                      <a:srgbClr val="002060"/>
                    </a:solidFill>
                  </a:rPr>
                  <a:t>) en type II-fout (= β) </a:t>
                </a:r>
                <a:r>
                  <a:rPr lang="nl-BE" u="sng" dirty="0">
                    <a:solidFill>
                      <a:srgbClr val="002060"/>
                    </a:solidFill>
                  </a:rPr>
                  <a:t>tegelijk</a:t>
                </a:r>
                <a:r>
                  <a:rPr lang="nl-BE" dirty="0">
                    <a:solidFill>
                      <a:srgbClr val="002060"/>
                    </a:solidFill>
                  </a:rPr>
                  <a:t> beperken lukt niet</a:t>
                </a:r>
              </a:p>
              <a:p>
                <a:pPr marL="1090800" lvl="1" indent="-457200"/>
                <a14:m>
                  <m:oMath xmlns:m="http://schemas.openxmlformats.org/officeDocument/2006/math">
                    <m:r>
                      <a:rPr lang="nl-BE" b="0" i="1" dirty="0" smtClean="0">
                        <a:solidFill>
                          <a:srgbClr val="002060"/>
                        </a:solidFill>
                        <a:latin typeface="Cambria Math" panose="02040503050406030204" pitchFamily="18" charset="0"/>
                      </a:rPr>
                      <m:t>𝛼</m:t>
                    </m:r>
                  </m:oMath>
                </a14:m>
                <a:r>
                  <a:rPr lang="nl-BE" dirty="0">
                    <a:solidFill>
                      <a:srgbClr val="002060"/>
                    </a:solidFill>
                  </a:rPr>
                  <a:t> en β zijn met elkaar verbonden</a:t>
                </a:r>
              </a:p>
              <a:p>
                <a:pPr marL="1677600" lvl="2" indent="-457200"/>
                <a:r>
                  <a:rPr lang="nl-BE" dirty="0">
                    <a:solidFill>
                      <a:srgbClr val="002060"/>
                    </a:solidFill>
                  </a:rPr>
                  <a:t>Kies je </a:t>
                </a:r>
                <a14:m>
                  <m:oMath xmlns:m="http://schemas.openxmlformats.org/officeDocument/2006/math">
                    <m:r>
                      <a:rPr lang="nl-BE" i="1" dirty="0" smtClean="0">
                        <a:solidFill>
                          <a:srgbClr val="002060"/>
                        </a:solidFill>
                        <a:latin typeface="Cambria Math" panose="02040503050406030204" pitchFamily="18" charset="0"/>
                      </a:rPr>
                      <m:t>𝛼</m:t>
                    </m:r>
                  </m:oMath>
                </a14:m>
                <a:r>
                  <a:rPr lang="nl-BE" dirty="0">
                    <a:solidFill>
                      <a:srgbClr val="002060"/>
                    </a:solidFill>
                  </a:rPr>
                  <a:t> kleiner, dan wordt β groter</a:t>
                </a:r>
              </a:p>
              <a:p>
                <a:pPr marL="1677600" lvl="2" indent="-457200"/>
                <a:r>
                  <a:rPr lang="nl-BE" dirty="0">
                    <a:solidFill>
                      <a:srgbClr val="002060"/>
                    </a:solidFill>
                  </a:rPr>
                  <a:t>Kies je </a:t>
                </a:r>
                <a14:m>
                  <m:oMath xmlns:m="http://schemas.openxmlformats.org/officeDocument/2006/math">
                    <m:r>
                      <a:rPr lang="nl-BE" i="1" dirty="0" smtClean="0">
                        <a:solidFill>
                          <a:srgbClr val="002060"/>
                        </a:solidFill>
                        <a:latin typeface="Cambria Math" panose="02040503050406030204" pitchFamily="18" charset="0"/>
                      </a:rPr>
                      <m:t>𝛼</m:t>
                    </m:r>
                  </m:oMath>
                </a14:m>
                <a:r>
                  <a:rPr lang="nl-BE" dirty="0">
                    <a:solidFill>
                      <a:srgbClr val="002060"/>
                    </a:solidFill>
                  </a:rPr>
                  <a:t> groter, dan wordt β kleiner</a:t>
                </a:r>
              </a:p>
              <a:p>
                <a:pPr marL="1220400" lvl="2" indent="0">
                  <a:buNone/>
                </a:pPr>
                <a:endParaRPr lang="nl-BE" dirty="0">
                  <a:solidFill>
                    <a:srgbClr val="002060"/>
                  </a:solidFill>
                </a:endParaRPr>
              </a:p>
              <a:p>
                <a:pPr marL="457200" indent="-457200"/>
                <a:r>
                  <a:rPr lang="nl-BE" dirty="0">
                    <a:solidFill>
                      <a:srgbClr val="002060"/>
                    </a:solidFill>
                  </a:rPr>
                  <a:t>Type I-fout beperken  = </a:t>
                </a:r>
                <a14:m>
                  <m:oMath xmlns:m="http://schemas.openxmlformats.org/officeDocument/2006/math">
                    <m:r>
                      <a:rPr lang="nl-BE" b="0" i="1" dirty="0" smtClean="0">
                        <a:solidFill>
                          <a:srgbClr val="002060"/>
                        </a:solidFill>
                        <a:latin typeface="Cambria Math" panose="02040503050406030204" pitchFamily="18" charset="0"/>
                      </a:rPr>
                      <m:t>𝛼</m:t>
                    </m:r>
                  </m:oMath>
                </a14:m>
                <a:r>
                  <a:rPr lang="nl-BE" dirty="0">
                    <a:solidFill>
                      <a:srgbClr val="002060"/>
                    </a:solidFill>
                  </a:rPr>
                  <a:t> zo klein mogelijk kiezen </a:t>
                </a:r>
              </a:p>
              <a:p>
                <a:pPr marL="457200" indent="-457200"/>
                <a:r>
                  <a:rPr lang="nl-BE" dirty="0">
                    <a:solidFill>
                      <a:srgbClr val="002060"/>
                    </a:solidFill>
                  </a:rPr>
                  <a:t>Type II-fout beperken = n zo groot mogelijk maken</a:t>
                </a:r>
              </a:p>
              <a:p>
                <a:pPr marL="0" indent="0">
                  <a:buNone/>
                </a:pPr>
                <a:endParaRPr lang="nl-BE" b="1" dirty="0">
                  <a:solidFill>
                    <a:srgbClr val="002060"/>
                  </a:solidFill>
                </a:endParaRPr>
              </a:p>
              <a:p>
                <a:pPr marL="0" indent="0">
                  <a:buNone/>
                </a:pPr>
                <a:endParaRPr lang="nl-BE" b="1" dirty="0">
                  <a:solidFill>
                    <a:srgbClr val="002060"/>
                  </a:solidFill>
                </a:endParaRPr>
              </a:p>
            </p:txBody>
          </p:sp>
        </mc:Choice>
        <mc:Fallback xmlns="">
          <p:sp>
            <p:nvSpPr>
              <p:cNvPr id="3" name="Tijdelijke aanduiding voor inhoud 2">
                <a:extLst>
                  <a:ext uri="{FF2B5EF4-FFF2-40B4-BE49-F238E27FC236}">
                    <a16:creationId xmlns:a16="http://schemas.microsoft.com/office/drawing/2014/main" id="{30F984DE-DABC-4E1F-8A11-6F97BD20C16C}"/>
                  </a:ext>
                </a:extLst>
              </p:cNvPr>
              <p:cNvSpPr>
                <a:spLocks noGrp="1" noRot="1" noChangeAspect="1" noMove="1" noResize="1" noEditPoints="1" noAdjustHandles="1" noChangeArrowheads="1" noChangeShapeType="1" noTextEdit="1"/>
              </p:cNvSpPr>
              <p:nvPr>
                <p:ph idx="1"/>
              </p:nvPr>
            </p:nvSpPr>
            <p:spPr>
              <a:xfrm>
                <a:off x="327069" y="1816272"/>
                <a:ext cx="16858641" cy="7327727"/>
              </a:xfrm>
              <a:blipFill>
                <a:blip r:embed="rId3"/>
                <a:stretch>
                  <a:fillRect l="-651" t="-499"/>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90541E28-298A-4F0C-8118-039D70331734}"/>
              </a:ext>
            </a:extLst>
          </p:cNvPr>
          <p:cNvSpPr>
            <a:spLocks noGrp="1"/>
          </p:cNvSpPr>
          <p:nvPr>
            <p:ph type="sldNum" sz="quarter" idx="12"/>
          </p:nvPr>
        </p:nvSpPr>
        <p:spPr/>
        <p:txBody>
          <a:bodyPr/>
          <a:lstStyle/>
          <a:p>
            <a:fld id="{7AE184E0-0BD4-4705-A12B-9B71DDE63301}" type="slidenum">
              <a:rPr lang="en-GB" noProof="0" smtClean="0"/>
              <a:t>60</a:t>
            </a:fld>
            <a:endParaRPr lang="en-GB" noProof="0" dirty="0"/>
          </a:p>
        </p:txBody>
      </p:sp>
      <p:sp>
        <p:nvSpPr>
          <p:cNvPr id="12" name="Rechthoek 11">
            <a:extLst>
              <a:ext uri="{FF2B5EF4-FFF2-40B4-BE49-F238E27FC236}">
                <a16:creationId xmlns:a16="http://schemas.microsoft.com/office/drawing/2014/main" id="{E7961710-E102-4094-B57B-2DC99A25457B}"/>
              </a:ext>
            </a:extLst>
          </p:cNvPr>
          <p:cNvSpPr/>
          <p:nvPr/>
        </p:nvSpPr>
        <p:spPr>
          <a:xfrm>
            <a:off x="14682346" y="6778957"/>
            <a:ext cx="838710" cy="1446550"/>
          </a:xfrm>
          <a:prstGeom prst="rect">
            <a:avLst/>
          </a:prstGeom>
        </p:spPr>
        <p:txBody>
          <a:bodyPr wrap="square">
            <a:spAutoFit/>
          </a:bodyPr>
          <a:lstStyle/>
          <a:p>
            <a:endParaRPr lang="nl-BE" sz="8800" dirty="0">
              <a:solidFill>
                <a:srgbClr val="002060"/>
              </a:solidFill>
            </a:endParaRPr>
          </a:p>
        </p:txBody>
      </p:sp>
    </p:spTree>
    <p:extLst>
      <p:ext uri="{BB962C8B-B14F-4D97-AF65-F5344CB8AC3E}">
        <p14:creationId xmlns:p14="http://schemas.microsoft.com/office/powerpoint/2010/main" val="2797957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F4A223-E8FB-4065-A35C-A13A46701907}"/>
              </a:ext>
            </a:extLst>
          </p:cNvPr>
          <p:cNvSpPr>
            <a:spLocks noGrp="1"/>
          </p:cNvSpPr>
          <p:nvPr>
            <p:ph type="title"/>
          </p:nvPr>
        </p:nvSpPr>
        <p:spPr/>
        <p:txBody>
          <a:bodyPr/>
          <a:lstStyle/>
          <a:p>
            <a:r>
              <a:rPr lang="nl-BE" dirty="0"/>
              <a:t>statistische hypothesetoetsing</a:t>
            </a:r>
          </a:p>
        </p:txBody>
      </p:sp>
      <p:sp>
        <p:nvSpPr>
          <p:cNvPr id="3" name="Tijdelijke aanduiding voor inhoud 2">
            <a:extLst>
              <a:ext uri="{FF2B5EF4-FFF2-40B4-BE49-F238E27FC236}">
                <a16:creationId xmlns:a16="http://schemas.microsoft.com/office/drawing/2014/main" id="{30F984DE-DABC-4E1F-8A11-6F97BD20C16C}"/>
              </a:ext>
            </a:extLst>
          </p:cNvPr>
          <p:cNvSpPr>
            <a:spLocks noGrp="1"/>
          </p:cNvSpPr>
          <p:nvPr>
            <p:ph idx="1"/>
          </p:nvPr>
        </p:nvSpPr>
        <p:spPr>
          <a:xfrm>
            <a:off x="327069" y="1816272"/>
            <a:ext cx="16858641" cy="7327727"/>
          </a:xfrm>
        </p:spPr>
        <p:txBody>
          <a:bodyPr>
            <a:normAutofit/>
          </a:bodyPr>
          <a:lstStyle/>
          <a:p>
            <a:pPr marL="457200" indent="-457200"/>
            <a:r>
              <a:rPr lang="nl-BE" dirty="0">
                <a:solidFill>
                  <a:srgbClr val="002060"/>
                </a:solidFill>
              </a:rPr>
              <a:t>Zwarte steekproevenverdeling = steekproevenverdeling onder H</a:t>
            </a:r>
            <a:r>
              <a:rPr lang="nl-BE" baseline="-25000" dirty="0">
                <a:solidFill>
                  <a:srgbClr val="002060"/>
                </a:solidFill>
              </a:rPr>
              <a:t>0</a:t>
            </a:r>
            <a:r>
              <a:rPr lang="nl-BE" dirty="0">
                <a:solidFill>
                  <a:srgbClr val="002060"/>
                </a:solidFill>
              </a:rPr>
              <a:t> , met μ</a:t>
            </a:r>
            <a:r>
              <a:rPr lang="nl-BE" baseline="-25000" dirty="0">
                <a:solidFill>
                  <a:srgbClr val="002060"/>
                </a:solidFill>
              </a:rPr>
              <a:t>0</a:t>
            </a:r>
            <a:r>
              <a:rPr lang="nl-BE" dirty="0">
                <a:solidFill>
                  <a:srgbClr val="002060"/>
                </a:solidFill>
              </a:rPr>
              <a:t> (H</a:t>
            </a:r>
            <a:r>
              <a:rPr lang="nl-BE" baseline="-25000" dirty="0">
                <a:solidFill>
                  <a:srgbClr val="002060"/>
                </a:solidFill>
              </a:rPr>
              <a:t>0</a:t>
            </a:r>
            <a:r>
              <a:rPr lang="nl-BE" dirty="0">
                <a:solidFill>
                  <a:srgbClr val="002060"/>
                </a:solidFill>
              </a:rPr>
              <a:t> is waar)</a:t>
            </a:r>
          </a:p>
          <a:p>
            <a:pPr marL="457200" indent="-457200"/>
            <a:r>
              <a:rPr lang="nl-BE" dirty="0">
                <a:solidFill>
                  <a:srgbClr val="002060"/>
                </a:solidFill>
              </a:rPr>
              <a:t>Blauwe steekproevenverdeling = steekproevenverdeling onder H</a:t>
            </a:r>
            <a:r>
              <a:rPr lang="nl-BE" baseline="-25000" dirty="0">
                <a:solidFill>
                  <a:srgbClr val="002060"/>
                </a:solidFill>
              </a:rPr>
              <a:t>a</a:t>
            </a:r>
            <a:r>
              <a:rPr lang="nl-BE" dirty="0">
                <a:solidFill>
                  <a:srgbClr val="002060"/>
                </a:solidFill>
              </a:rPr>
              <a:t> , met μ</a:t>
            </a:r>
            <a:r>
              <a:rPr lang="nl-BE" baseline="-25000" dirty="0">
                <a:solidFill>
                  <a:srgbClr val="002060"/>
                </a:solidFill>
              </a:rPr>
              <a:t>1</a:t>
            </a:r>
            <a:r>
              <a:rPr lang="nl-BE" dirty="0">
                <a:solidFill>
                  <a:srgbClr val="002060"/>
                </a:solidFill>
              </a:rPr>
              <a:t> (H</a:t>
            </a:r>
            <a:r>
              <a:rPr lang="nl-BE" baseline="-25000" dirty="0">
                <a:solidFill>
                  <a:srgbClr val="002060"/>
                </a:solidFill>
              </a:rPr>
              <a:t>a</a:t>
            </a:r>
            <a:r>
              <a:rPr lang="nl-BE" dirty="0">
                <a:solidFill>
                  <a:srgbClr val="002060"/>
                </a:solidFill>
              </a:rPr>
              <a:t> is waar)</a:t>
            </a:r>
          </a:p>
          <a:p>
            <a:pPr marL="0" indent="0">
              <a:buNone/>
            </a:pPr>
            <a:endParaRPr lang="nl-BE" b="1" dirty="0">
              <a:solidFill>
                <a:srgbClr val="002060"/>
              </a:solidFill>
            </a:endParaRPr>
          </a:p>
          <a:p>
            <a:pPr marL="0" indent="0">
              <a:buNone/>
            </a:pPr>
            <a:endParaRPr lang="nl-BE" b="1" dirty="0">
              <a:solidFill>
                <a:srgbClr val="002060"/>
              </a:solidFill>
            </a:endParaRPr>
          </a:p>
        </p:txBody>
      </p:sp>
      <p:sp>
        <p:nvSpPr>
          <p:cNvPr id="4" name="Tijdelijke aanduiding voor dianummer 3">
            <a:extLst>
              <a:ext uri="{FF2B5EF4-FFF2-40B4-BE49-F238E27FC236}">
                <a16:creationId xmlns:a16="http://schemas.microsoft.com/office/drawing/2014/main" id="{90541E28-298A-4F0C-8118-039D70331734}"/>
              </a:ext>
            </a:extLst>
          </p:cNvPr>
          <p:cNvSpPr>
            <a:spLocks noGrp="1"/>
          </p:cNvSpPr>
          <p:nvPr>
            <p:ph type="sldNum" sz="quarter" idx="12"/>
          </p:nvPr>
        </p:nvSpPr>
        <p:spPr/>
        <p:txBody>
          <a:bodyPr/>
          <a:lstStyle/>
          <a:p>
            <a:fld id="{7AE184E0-0BD4-4705-A12B-9B71DDE63301}" type="slidenum">
              <a:rPr lang="en-GB" noProof="0" smtClean="0"/>
              <a:t>61</a:t>
            </a:fld>
            <a:endParaRPr lang="en-GB" noProof="0" dirty="0"/>
          </a:p>
        </p:txBody>
      </p:sp>
      <p:pic>
        <p:nvPicPr>
          <p:cNvPr id="6" name="Afbeelding 5">
            <a:extLst>
              <a:ext uri="{FF2B5EF4-FFF2-40B4-BE49-F238E27FC236}">
                <a16:creationId xmlns:a16="http://schemas.microsoft.com/office/drawing/2014/main" id="{0F985558-1CE3-4ACC-AE44-FC68B9B75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01" y="4573944"/>
            <a:ext cx="13472530" cy="4385566"/>
          </a:xfrm>
          <a:prstGeom prst="rect">
            <a:avLst/>
          </a:prstGeom>
        </p:spPr>
      </p:pic>
      <p:sp>
        <p:nvSpPr>
          <p:cNvPr id="16" name="Tekstvak 15">
            <a:extLst>
              <a:ext uri="{FF2B5EF4-FFF2-40B4-BE49-F238E27FC236}">
                <a16:creationId xmlns:a16="http://schemas.microsoft.com/office/drawing/2014/main" id="{119D5B8A-834C-4712-A100-D1D068EF4062}"/>
              </a:ext>
            </a:extLst>
          </p:cNvPr>
          <p:cNvSpPr txBox="1"/>
          <p:nvPr/>
        </p:nvSpPr>
        <p:spPr>
          <a:xfrm>
            <a:off x="5905117" y="4399747"/>
            <a:ext cx="2893772" cy="954107"/>
          </a:xfrm>
          <a:prstGeom prst="rect">
            <a:avLst/>
          </a:prstGeom>
          <a:noFill/>
        </p:spPr>
        <p:txBody>
          <a:bodyPr wrap="square" rtlCol="0">
            <a:spAutoFit/>
          </a:bodyPr>
          <a:lstStyle/>
          <a:p>
            <a:pPr algn="ctr" defTabSz="914400">
              <a:buClr>
                <a:srgbClr val="000000"/>
              </a:buClr>
              <a:buFont typeface="Arial"/>
              <a:buNone/>
            </a:pPr>
            <a:r>
              <a:rPr lang="nl-BE" sz="2800" kern="0" dirty="0">
                <a:solidFill>
                  <a:srgbClr val="000A39">
                    <a:lumMod val="90000"/>
                    <a:lumOff val="10000"/>
                  </a:srgbClr>
                </a:solidFill>
                <a:latin typeface="Verdana" panose="020B0604030504040204" pitchFamily="34" charset="0"/>
                <a:ea typeface="Verdana" panose="020B0604030504040204" pitchFamily="34" charset="0"/>
                <a:cs typeface="Arial"/>
                <a:sym typeface="Arial"/>
              </a:rPr>
              <a:t>Wat als n groter wordt?</a:t>
            </a:r>
          </a:p>
        </p:txBody>
      </p:sp>
      <p:cxnSp>
        <p:nvCxnSpPr>
          <p:cNvPr id="17" name="Rechte verbindingslijn met pijl 16">
            <a:extLst>
              <a:ext uri="{FF2B5EF4-FFF2-40B4-BE49-F238E27FC236}">
                <a16:creationId xmlns:a16="http://schemas.microsoft.com/office/drawing/2014/main" id="{62DD008A-03B7-4922-BEF9-043A583CF0D5}"/>
              </a:ext>
            </a:extLst>
          </p:cNvPr>
          <p:cNvCxnSpPr>
            <a:cxnSpLocks/>
          </p:cNvCxnSpPr>
          <p:nvPr/>
        </p:nvCxnSpPr>
        <p:spPr>
          <a:xfrm>
            <a:off x="6495334" y="5584686"/>
            <a:ext cx="1755140" cy="0"/>
          </a:xfrm>
          <a:prstGeom prst="straightConnector1">
            <a:avLst/>
          </a:prstGeom>
          <a:noFill/>
          <a:ln w="38100" cap="flat" cmpd="sng" algn="ctr">
            <a:solidFill>
              <a:srgbClr val="000A39">
                <a:lumMod val="90000"/>
                <a:lumOff val="10000"/>
              </a:srgbClr>
            </a:solidFill>
            <a:prstDash val="solid"/>
            <a:tailEnd type="triangle"/>
          </a:ln>
          <a:effectLst/>
        </p:spPr>
      </p:cxnSp>
      <mc:AlternateContent xmlns:mc="http://schemas.openxmlformats.org/markup-compatibility/2006" xmlns:a14="http://schemas.microsoft.com/office/drawing/2010/main">
        <mc:Choice Requires="a14">
          <p:sp>
            <p:nvSpPr>
              <p:cNvPr id="18" name="Tekstvak 17">
                <a:extLst>
                  <a:ext uri="{FF2B5EF4-FFF2-40B4-BE49-F238E27FC236}">
                    <a16:creationId xmlns:a16="http://schemas.microsoft.com/office/drawing/2014/main" id="{5A95FF31-DEE1-4478-B718-9C9CB7F25160}"/>
                  </a:ext>
                </a:extLst>
              </p:cNvPr>
              <p:cNvSpPr txBox="1"/>
              <p:nvPr/>
            </p:nvSpPr>
            <p:spPr>
              <a:xfrm>
                <a:off x="12303560" y="4399746"/>
                <a:ext cx="4486845" cy="954107"/>
              </a:xfrm>
              <a:prstGeom prst="rect">
                <a:avLst/>
              </a:prstGeom>
              <a:noFill/>
            </p:spPr>
            <p:txBody>
              <a:bodyPr wrap="square" rtlCol="0">
                <a:spAutoFit/>
              </a:bodyPr>
              <a:lstStyle/>
              <a:p>
                <a:pPr algn="ctr" defTabSz="914400">
                  <a:buClr>
                    <a:srgbClr val="000000"/>
                  </a:buClr>
                  <a:buFont typeface="Arial"/>
                  <a:buNone/>
                </a:pPr>
                <a:r>
                  <a:rPr lang="el-GR" sz="2800" kern="0" dirty="0">
                    <a:solidFill>
                      <a:srgbClr val="000A39">
                        <a:lumMod val="90000"/>
                        <a:lumOff val="10000"/>
                      </a:srgbClr>
                    </a:solidFill>
                    <a:latin typeface="Nunito Sans" panose="020B0604020202020204" charset="0"/>
                    <a:cs typeface="Arial"/>
                    <a:sym typeface="Arial"/>
                  </a:rPr>
                  <a:t>β</a:t>
                </a:r>
                <a:r>
                  <a:rPr lang="nl-BE" sz="2800" kern="0" dirty="0">
                    <a:solidFill>
                      <a:srgbClr val="000A39">
                        <a:lumMod val="90000"/>
                        <a:lumOff val="10000"/>
                      </a:srgbClr>
                    </a:solidFill>
                    <a:latin typeface="Nunito Sans" panose="020B0604020202020204" charset="0"/>
                    <a:cs typeface="Arial"/>
                    <a:sym typeface="Arial"/>
                  </a:rPr>
                  <a:t> is kleiner geworden, </a:t>
                </a:r>
                <a14:m>
                  <m:oMath xmlns:m="http://schemas.openxmlformats.org/officeDocument/2006/math">
                    <m:r>
                      <a:rPr lang="el-GR" sz="2800" i="1" kern="0" dirty="0" smtClean="0">
                        <a:solidFill>
                          <a:srgbClr val="000A39">
                            <a:lumMod val="90000"/>
                            <a:lumOff val="10000"/>
                          </a:srgbClr>
                        </a:solidFill>
                        <a:latin typeface="Cambria Math" panose="02040503050406030204" pitchFamily="18" charset="0"/>
                        <a:cs typeface="Arial"/>
                        <a:sym typeface="Arial"/>
                      </a:rPr>
                      <m:t>𝛼</m:t>
                    </m:r>
                  </m:oMath>
                </a14:m>
                <a:r>
                  <a:rPr lang="nl-BE" sz="2800" kern="0" dirty="0">
                    <a:solidFill>
                      <a:srgbClr val="000A39">
                        <a:lumMod val="90000"/>
                        <a:lumOff val="10000"/>
                      </a:srgbClr>
                    </a:solidFill>
                    <a:latin typeface="Nunito Sans" panose="020B0604020202020204" charset="0"/>
                    <a:cs typeface="Arial"/>
                    <a:sym typeface="Arial"/>
                  </a:rPr>
                  <a:t> is hetzelfde gebleven!</a:t>
                </a:r>
              </a:p>
            </p:txBody>
          </p:sp>
        </mc:Choice>
        <mc:Fallback xmlns="">
          <p:sp>
            <p:nvSpPr>
              <p:cNvPr id="18" name="Tekstvak 17">
                <a:extLst>
                  <a:ext uri="{FF2B5EF4-FFF2-40B4-BE49-F238E27FC236}">
                    <a16:creationId xmlns:a16="http://schemas.microsoft.com/office/drawing/2014/main" id="{5A95FF31-DEE1-4478-B718-9C9CB7F25160}"/>
                  </a:ext>
                </a:extLst>
              </p:cNvPr>
              <p:cNvSpPr txBox="1">
                <a:spLocks noRot="1" noChangeAspect="1" noMove="1" noResize="1" noEditPoints="1" noAdjustHandles="1" noChangeArrowheads="1" noChangeShapeType="1" noTextEdit="1"/>
              </p:cNvSpPr>
              <p:nvPr/>
            </p:nvSpPr>
            <p:spPr>
              <a:xfrm>
                <a:off x="12303560" y="4399746"/>
                <a:ext cx="4486845" cy="954107"/>
              </a:xfrm>
              <a:prstGeom prst="rect">
                <a:avLst/>
              </a:prstGeom>
              <a:blipFill>
                <a:blip r:embed="rId4"/>
                <a:stretch>
                  <a:fillRect t="-6410" b="-17949"/>
                </a:stretch>
              </a:blipFill>
            </p:spPr>
            <p:txBody>
              <a:bodyPr/>
              <a:lstStyle/>
              <a:p>
                <a:r>
                  <a:rPr lang="nl-BE">
                    <a:noFill/>
                  </a:rPr>
                  <a:t> </a:t>
                </a:r>
              </a:p>
            </p:txBody>
          </p:sp>
        </mc:Fallback>
      </mc:AlternateContent>
    </p:spTree>
    <p:extLst>
      <p:ext uri="{BB962C8B-B14F-4D97-AF65-F5344CB8AC3E}">
        <p14:creationId xmlns:p14="http://schemas.microsoft.com/office/powerpoint/2010/main" val="10813022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p:txBody>
          <a:bodyPr>
            <a:noAutofit/>
          </a:bodyPr>
          <a:lstStyle/>
          <a:p>
            <a:r>
              <a:rPr lang="nl-BE" dirty="0">
                <a:solidFill>
                  <a:srgbClr val="5D9CC7"/>
                </a:solidFill>
              </a:rPr>
              <a:t>statistische hypothesetoetsing: oefening plenair</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p:txBody>
              <a:bodyPr>
                <a:noAutofit/>
              </a:bodyPr>
              <a:lstStyle/>
              <a:p>
                <a:pPr marL="86400" indent="0">
                  <a:buNone/>
                </a:pPr>
                <a:r>
                  <a:rPr lang="nl-BE" dirty="0">
                    <a:solidFill>
                      <a:srgbClr val="002060"/>
                    </a:solidFill>
                  </a:rPr>
                  <a:t>De gemiddelde levenstevredenheid (range: 0-10) in de hele populatie </a:t>
                </a:r>
                <a:r>
                  <a:rPr lang="nl-BE" dirty="0" err="1">
                    <a:solidFill>
                      <a:srgbClr val="002060"/>
                    </a:solidFill>
                  </a:rPr>
                  <a:t>Belgie</a:t>
                </a:r>
                <a:r>
                  <a:rPr lang="nl-BE" dirty="0">
                    <a:solidFill>
                      <a:srgbClr val="002060"/>
                    </a:solidFill>
                  </a:rPr>
                  <a:t> is 7.3. </a:t>
                </a:r>
              </a:p>
              <a:p>
                <a:pPr marL="86400" indent="0">
                  <a:buNone/>
                </a:pPr>
                <a:r>
                  <a:rPr lang="nl-BE" dirty="0">
                    <a:solidFill>
                      <a:srgbClr val="002060"/>
                    </a:solidFill>
                  </a:rPr>
                  <a:t>Je vraagt je af of de gemiddelde levenstevredenheid bij de Vlamingen significant verschilt van deze van de populatie. Je voert een onderzoek uit bij een aselecte steekproef van 1100 Vlamingen. De gemiddelde levenstevredenheid is 7.1 met standaardafwijking 2.3. </a:t>
                </a:r>
              </a:p>
              <a:p>
                <a:pPr marL="86400" indent="0">
                  <a:buNone/>
                </a:pPr>
                <a:endParaRPr lang="nl-BE" dirty="0">
                  <a:solidFill>
                    <a:srgbClr val="002060"/>
                  </a:solidFill>
                </a:endParaRPr>
              </a:p>
              <a:p>
                <a:pPr marL="86400" indent="0">
                  <a:buNone/>
                </a:pPr>
                <a:r>
                  <a:rPr lang="nl-BE" dirty="0">
                    <a:solidFill>
                      <a:srgbClr val="002060"/>
                    </a:solidFill>
                  </a:rPr>
                  <a:t>Is de gemiddelde levenstevredenheid van Vlamingen significant verschillend van deze van de populatie Belgen?</a:t>
                </a:r>
              </a:p>
              <a:p>
                <a:pPr marL="86400" indent="0">
                  <a:buNone/>
                </a:pPr>
                <a:endParaRPr lang="nl-BE" dirty="0">
                  <a:solidFill>
                    <a:srgbClr val="002060"/>
                  </a:solidFill>
                </a:endParaRPr>
              </a:p>
              <a:p>
                <a:pPr marL="0" indent="0">
                  <a:buNone/>
                </a:pPr>
                <a:r>
                  <a:rPr lang="nl-BE" dirty="0">
                    <a:solidFill>
                      <a:srgbClr val="002060"/>
                    </a:solidFill>
                  </a:rPr>
                  <a:t>Noteer zowel de toetsingsgrootheid als de p-waarde. 					µ = 7.3																																		</a:t>
                </a:r>
                <a14:m>
                  <m:oMath xmlns:m="http://schemas.openxmlformats.org/officeDocument/2006/math">
                    <m:acc>
                      <m:accPr>
                        <m:chr m:val="̅"/>
                        <m:ctrlPr>
                          <a:rPr lang="nl-BE" i="1">
                            <a:solidFill>
                              <a:srgbClr val="002060"/>
                            </a:solidFill>
                            <a:latin typeface="Cambria Math" panose="02040503050406030204" pitchFamily="18" charset="0"/>
                          </a:rPr>
                        </m:ctrlPr>
                      </m:accPr>
                      <m:e>
                        <m:r>
                          <a:rPr lang="nl-BE" i="1">
                            <a:solidFill>
                              <a:srgbClr val="002060"/>
                            </a:solidFill>
                            <a:latin typeface="Cambria Math" panose="02040503050406030204" pitchFamily="18" charset="0"/>
                          </a:rPr>
                          <m:t>𝑋</m:t>
                        </m:r>
                        <m:r>
                          <a:rPr lang="nl-BE" i="1">
                            <a:solidFill>
                              <a:srgbClr val="002060"/>
                            </a:solidFill>
                            <a:latin typeface="Cambria Math" panose="02040503050406030204" pitchFamily="18" charset="0"/>
                          </a:rPr>
                          <m:t> </m:t>
                        </m:r>
                      </m:e>
                    </m:acc>
                  </m:oMath>
                </a14:m>
                <a:r>
                  <a:rPr lang="nl-BE" dirty="0">
                    <a:solidFill>
                      <a:srgbClr val="002060"/>
                    </a:solidFill>
                  </a:rPr>
                  <a:t>= 7.1, </a:t>
                </a:r>
                <a14:m>
                  <m:oMath xmlns:m="http://schemas.openxmlformats.org/officeDocument/2006/math">
                    <m:r>
                      <a:rPr lang="nl-BE" i="1" dirty="0" smtClean="0">
                        <a:solidFill>
                          <a:srgbClr val="002060"/>
                        </a:solidFill>
                        <a:latin typeface="Cambria Math" panose="02040503050406030204" pitchFamily="18" charset="0"/>
                      </a:rPr>
                      <m:t>𝑠</m:t>
                    </m:r>
                    <m:r>
                      <a:rPr lang="nl-BE" i="1" dirty="0" smtClean="0">
                        <a:solidFill>
                          <a:srgbClr val="002060"/>
                        </a:solidFill>
                        <a:latin typeface="Cambria Math" panose="02040503050406030204" pitchFamily="18" charset="0"/>
                      </a:rPr>
                      <m:t> </m:t>
                    </m:r>
                  </m:oMath>
                </a14:m>
                <a:r>
                  <a:rPr lang="nl-BE" dirty="0">
                    <a:solidFill>
                      <a:srgbClr val="002060"/>
                    </a:solidFill>
                  </a:rPr>
                  <a:t>= 2.3</a:t>
                </a:r>
              </a:p>
              <a:p>
                <a:pPr marL="0" indent="0">
                  <a:buNone/>
                </a:pPr>
                <a:r>
                  <a:rPr lang="nl-BE" dirty="0">
                    <a:solidFill>
                      <a:srgbClr val="002060"/>
                    </a:solidFill>
                  </a:rPr>
                  <a:t>																									n = 1100</a:t>
                </a:r>
              </a:p>
              <a:p>
                <a:pPr marL="86400" indent="0">
                  <a:buNone/>
                </a:pPr>
                <a:endParaRPr lang="nl-BE" dirty="0">
                  <a:solidFill>
                    <a:srgbClr val="002060"/>
                  </a:solidFill>
                </a:endParaRPr>
              </a:p>
            </p:txBody>
          </p:sp>
        </mc:Choice>
        <mc:Fallback xmlns="">
          <p:sp>
            <p:nvSpPr>
              <p:cNvPr id="3" name="Tijdelijke aanduiding voor inhoud 2">
                <a:extLst>
                  <a:ext uri="{FF2B5EF4-FFF2-40B4-BE49-F238E27FC236}">
                    <a16:creationId xmlns:a16="http://schemas.microsoft.com/office/drawing/2014/main" id="{F9E7AEDF-C216-40AD-A36C-9E0F686849C1}"/>
                  </a:ext>
                </a:extLst>
              </p:cNvPr>
              <p:cNvSpPr>
                <a:spLocks noGrp="1" noRot="1" noChangeAspect="1" noMove="1" noResize="1" noEditPoints="1" noAdjustHandles="1" noChangeArrowheads="1" noChangeShapeType="1" noTextEdit="1"/>
              </p:cNvSpPr>
              <p:nvPr>
                <p:ph idx="1"/>
              </p:nvPr>
            </p:nvSpPr>
            <p:spPr>
              <a:blipFill>
                <a:blip r:embed="rId3"/>
                <a:stretch>
                  <a:fillRect l="-759" t="-533" r="-615"/>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62</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3261405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a:noFill/>
        </p:spPr>
        <p:txBody>
          <a:bodyPr>
            <a:noAutofit/>
          </a:bodyPr>
          <a:lstStyle/>
          <a:p>
            <a:r>
              <a:rPr lang="nl-BE" dirty="0">
                <a:solidFill>
                  <a:srgbClr val="5D9CC7"/>
                </a:solidFill>
              </a:rPr>
              <a:t>statistische hypothesetoetsing: oefening plenair</a:t>
            </a:r>
          </a:p>
        </p:txBody>
      </p:sp>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p:txBody>
          <a:bodyPr>
            <a:noAutofit/>
          </a:bodyPr>
          <a:lstStyle/>
          <a:p>
            <a:pPr marL="86400" indent="0">
              <a:buNone/>
            </a:pPr>
            <a:r>
              <a:rPr lang="nl-BE" b="1" dirty="0"/>
              <a:t>A.</a:t>
            </a:r>
            <a:r>
              <a:rPr lang="nl-BE" dirty="0"/>
              <a:t> Wat is de nulhypothese (H</a:t>
            </a:r>
            <a:r>
              <a:rPr lang="nl-BE" baseline="-25000" dirty="0"/>
              <a:t>0</a:t>
            </a:r>
            <a:r>
              <a:rPr lang="nl-BE" dirty="0"/>
              <a:t>) en de alternatieve hypothese (H</a:t>
            </a:r>
            <a:r>
              <a:rPr lang="nl-BE" baseline="-25000" dirty="0"/>
              <a:t>a</a:t>
            </a:r>
            <a:r>
              <a:rPr lang="nl-BE" dirty="0"/>
              <a:t>)?</a:t>
            </a:r>
          </a:p>
          <a:p>
            <a:pPr marL="86400" indent="0">
              <a:buNone/>
            </a:pPr>
            <a:endParaRPr lang="nl-BE" dirty="0">
              <a:solidFill>
                <a:srgbClr val="002060"/>
              </a:solidFill>
            </a:endParaRPr>
          </a:p>
          <a:p>
            <a:pPr marL="86400" indent="0">
              <a:buNone/>
            </a:pPr>
            <a:endParaRPr lang="nl-BE" sz="3600" dirty="0"/>
          </a:p>
        </p:txBody>
      </p:sp>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63</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369598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a:solidFill>
            <a:srgbClr val="80C0E0"/>
          </a:solidFill>
        </p:spPr>
        <p:txBody>
          <a:bodyPr>
            <a:noAutofit/>
          </a:bodyPr>
          <a:lstStyle/>
          <a:p>
            <a:r>
              <a:rPr lang="nl-BE" dirty="0">
                <a:solidFill>
                  <a:srgbClr val="003366"/>
                </a:solidFill>
              </a:rPr>
              <a:t>statistische hypothesetoetsing: oefening plenair</a:t>
            </a:r>
          </a:p>
        </p:txBody>
      </p:sp>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p:txBody>
          <a:bodyPr>
            <a:noAutofit/>
          </a:bodyPr>
          <a:lstStyle/>
          <a:p>
            <a:pPr marL="86400" indent="0">
              <a:buNone/>
            </a:pPr>
            <a:r>
              <a:rPr lang="nl-BE" b="1" dirty="0">
                <a:solidFill>
                  <a:srgbClr val="002060"/>
                </a:solidFill>
              </a:rPr>
              <a:t>A.</a:t>
            </a:r>
            <a:r>
              <a:rPr lang="nl-BE" dirty="0">
                <a:solidFill>
                  <a:srgbClr val="002060"/>
                </a:solidFill>
              </a:rPr>
              <a:t> Wat is de nulhypothese (H</a:t>
            </a:r>
            <a:r>
              <a:rPr lang="nl-BE" baseline="-25000" dirty="0">
                <a:solidFill>
                  <a:srgbClr val="002060"/>
                </a:solidFill>
              </a:rPr>
              <a:t>0</a:t>
            </a:r>
            <a:r>
              <a:rPr lang="nl-BE" dirty="0">
                <a:solidFill>
                  <a:srgbClr val="002060"/>
                </a:solidFill>
              </a:rPr>
              <a:t>) en de alternatieve hypothese (H</a:t>
            </a:r>
            <a:r>
              <a:rPr lang="nl-BE" baseline="-25000" dirty="0">
                <a:solidFill>
                  <a:srgbClr val="002060"/>
                </a:solidFill>
              </a:rPr>
              <a:t>a</a:t>
            </a:r>
            <a:r>
              <a:rPr lang="nl-BE" dirty="0">
                <a:solidFill>
                  <a:srgbClr val="002060"/>
                </a:solidFill>
              </a:rPr>
              <a:t>)?</a:t>
            </a:r>
          </a:p>
          <a:p>
            <a:pPr marL="86400" indent="0">
              <a:buNone/>
            </a:pPr>
            <a:endParaRPr lang="nl-BE" dirty="0">
              <a:solidFill>
                <a:srgbClr val="002060"/>
              </a:solidFill>
            </a:endParaRPr>
          </a:p>
          <a:p>
            <a:r>
              <a:rPr lang="nl-BE" dirty="0">
                <a:solidFill>
                  <a:srgbClr val="002060"/>
                </a:solidFill>
              </a:rPr>
              <a:t>H</a:t>
            </a:r>
            <a:r>
              <a:rPr lang="nl-BE" baseline="-25000" dirty="0">
                <a:solidFill>
                  <a:srgbClr val="002060"/>
                </a:solidFill>
              </a:rPr>
              <a:t>0</a:t>
            </a:r>
            <a:r>
              <a:rPr lang="nl-BE" dirty="0">
                <a:solidFill>
                  <a:srgbClr val="002060"/>
                </a:solidFill>
              </a:rPr>
              <a:t>: </a:t>
            </a:r>
            <a:r>
              <a:rPr lang="nl-BE" i="1" dirty="0">
                <a:solidFill>
                  <a:srgbClr val="002060"/>
                </a:solidFill>
              </a:rPr>
              <a:t>De gemiddelde score op levenstevredenheid in de steekproef van Vlamingen is gelijk aan het gemiddelde in de populatie België. Het steekproefgemiddelde is gelijk aan 7.3.</a:t>
            </a:r>
          </a:p>
          <a:p>
            <a:endParaRPr lang="nl-BE" dirty="0">
              <a:solidFill>
                <a:srgbClr val="002060"/>
              </a:solidFill>
            </a:endParaRPr>
          </a:p>
          <a:p>
            <a:r>
              <a:rPr lang="nl-BE" dirty="0">
                <a:solidFill>
                  <a:srgbClr val="002060"/>
                </a:solidFill>
              </a:rPr>
              <a:t>H</a:t>
            </a:r>
            <a:r>
              <a:rPr lang="nl-BE" baseline="-25000" dirty="0">
                <a:solidFill>
                  <a:srgbClr val="002060"/>
                </a:solidFill>
              </a:rPr>
              <a:t>a</a:t>
            </a:r>
            <a:r>
              <a:rPr lang="nl-BE" dirty="0">
                <a:solidFill>
                  <a:srgbClr val="002060"/>
                </a:solidFill>
              </a:rPr>
              <a:t>:</a:t>
            </a:r>
            <a:r>
              <a:rPr lang="nl-BE" i="1" dirty="0">
                <a:solidFill>
                  <a:srgbClr val="002060"/>
                </a:solidFill>
              </a:rPr>
              <a:t> De gemiddelde score op levenstevredenheid in de steekproef van Vlamingen is niet gelijk aan het gemiddelde in de populatie België. Het steekproefgemiddelde is significant lager of hoger dan 7.3.</a:t>
            </a:r>
          </a:p>
          <a:p>
            <a:pPr marL="86400" indent="0">
              <a:buNone/>
            </a:pPr>
            <a:endParaRPr lang="nl-BE" sz="3600" dirty="0"/>
          </a:p>
        </p:txBody>
      </p:sp>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64</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198335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a:xfrm>
            <a:off x="2060295" y="123499"/>
            <a:ext cx="14951312" cy="949564"/>
          </a:xfrm>
          <a:noFill/>
        </p:spPr>
        <p:txBody>
          <a:bodyPr>
            <a:noAutofit/>
          </a:bodyPr>
          <a:lstStyle/>
          <a:p>
            <a:r>
              <a:rPr lang="nl-BE" dirty="0">
                <a:solidFill>
                  <a:srgbClr val="5D9CC7"/>
                </a:solidFill>
              </a:rPr>
              <a:t>statistische hypothesetoetsing: oefening plenair</a:t>
            </a:r>
            <a:endParaRPr lang="nl-BE" dirty="0"/>
          </a:p>
        </p:txBody>
      </p:sp>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p:txBody>
          <a:bodyPr>
            <a:noAutofit/>
          </a:bodyPr>
          <a:lstStyle/>
          <a:p>
            <a:pPr marL="86400" indent="0">
              <a:buNone/>
            </a:pPr>
            <a:r>
              <a:rPr lang="nl-BE" b="1" dirty="0">
                <a:solidFill>
                  <a:srgbClr val="002060"/>
                </a:solidFill>
              </a:rPr>
              <a:t>B. </a:t>
            </a:r>
            <a:r>
              <a:rPr lang="nl-BE" dirty="0">
                <a:solidFill>
                  <a:srgbClr val="002060"/>
                </a:solidFill>
              </a:rPr>
              <a:t>Welke toetsingsgrootheid gebruik je?</a:t>
            </a:r>
          </a:p>
        </p:txBody>
      </p:sp>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65</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2591954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a:solidFill>
            <a:srgbClr val="80C0E0"/>
          </a:solidFill>
        </p:spPr>
        <p:txBody>
          <a:bodyPr>
            <a:noAutofit/>
          </a:bodyPr>
          <a:lstStyle/>
          <a:p>
            <a:r>
              <a:rPr lang="nl-BE" dirty="0">
                <a:solidFill>
                  <a:srgbClr val="003366"/>
                </a:solidFill>
              </a:rPr>
              <a:t>statistische hypothesetoetsing: oefening plenair</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p:txBody>
              <a:bodyPr>
                <a:noAutofit/>
              </a:bodyPr>
              <a:lstStyle/>
              <a:p>
                <a:pPr marL="86400" indent="0">
                  <a:buNone/>
                </a:pPr>
                <a:r>
                  <a:rPr lang="nl-BE" b="1" dirty="0">
                    <a:solidFill>
                      <a:srgbClr val="002060"/>
                    </a:solidFill>
                  </a:rPr>
                  <a:t>B.  </a:t>
                </a:r>
                <a:r>
                  <a:rPr lang="nl-BE" dirty="0">
                    <a:solidFill>
                      <a:srgbClr val="002060"/>
                    </a:solidFill>
                  </a:rPr>
                  <a:t>Formule voor toetsingsgrootheid t, op basis van de t-verdeling met vrijheidsgraden 				</a:t>
                </a:r>
                <a:r>
                  <a:rPr lang="nl-BE" dirty="0" err="1">
                    <a:solidFill>
                      <a:srgbClr val="002060"/>
                    </a:solidFill>
                  </a:rPr>
                  <a:t>df</a:t>
                </a:r>
                <a:r>
                  <a:rPr lang="nl-BE" dirty="0">
                    <a:solidFill>
                      <a:srgbClr val="002060"/>
                    </a:solidFill>
                  </a:rPr>
                  <a:t> = n – 1:</a:t>
                </a:r>
              </a:p>
              <a:p>
                <a:pPr marL="86400" indent="0">
                  <a:buNone/>
                </a:pPr>
                <a14:m>
                  <m:oMathPara xmlns:m="http://schemas.openxmlformats.org/officeDocument/2006/math">
                    <m:oMathParaPr>
                      <m:jc m:val="centerGroup"/>
                    </m:oMathParaPr>
                    <m:oMath xmlns:m="http://schemas.openxmlformats.org/officeDocument/2006/math">
                      <m:r>
                        <a:rPr lang="nl-BE" sz="4000" i="1">
                          <a:solidFill>
                            <a:srgbClr val="002060"/>
                          </a:solidFill>
                          <a:latin typeface="Cambria Math" panose="02040503050406030204" pitchFamily="18" charset="0"/>
                        </a:rPr>
                        <m:t>𝑡</m:t>
                      </m:r>
                      <m:r>
                        <a:rPr lang="nl-BE" sz="4000" i="1">
                          <a:solidFill>
                            <a:srgbClr val="002060"/>
                          </a:solidFill>
                          <a:latin typeface="Cambria Math" panose="02040503050406030204" pitchFamily="18" charset="0"/>
                        </a:rPr>
                        <m:t>= </m:t>
                      </m:r>
                      <m:f>
                        <m:fPr>
                          <m:ctrlPr>
                            <a:rPr lang="nl-BE" sz="4000" i="1">
                              <a:solidFill>
                                <a:srgbClr val="002060"/>
                              </a:solidFill>
                              <a:latin typeface="Cambria Math" panose="02040503050406030204" pitchFamily="18" charset="0"/>
                            </a:rPr>
                          </m:ctrlPr>
                        </m:fPr>
                        <m:num>
                          <m:acc>
                            <m:accPr>
                              <m:chr m:val="̅"/>
                              <m:ctrlPr>
                                <a:rPr lang="nl-BE" sz="4000" i="1">
                                  <a:solidFill>
                                    <a:srgbClr val="002060"/>
                                  </a:solidFill>
                                  <a:latin typeface="Cambria Math" panose="02040503050406030204" pitchFamily="18" charset="0"/>
                                </a:rPr>
                              </m:ctrlPr>
                            </m:accPr>
                            <m:e>
                              <m:r>
                                <a:rPr lang="nl-BE" sz="4000" i="1">
                                  <a:solidFill>
                                    <a:srgbClr val="002060"/>
                                  </a:solidFill>
                                  <a:latin typeface="Cambria Math" panose="02040503050406030204" pitchFamily="18" charset="0"/>
                                </a:rPr>
                                <m:t>𝑋</m:t>
                              </m:r>
                            </m:e>
                          </m:acc>
                          <m:r>
                            <a:rPr lang="nl-BE" sz="4000" i="1">
                              <a:solidFill>
                                <a:srgbClr val="002060"/>
                              </a:solidFill>
                              <a:latin typeface="Cambria Math" panose="02040503050406030204" pitchFamily="18" charset="0"/>
                            </a:rPr>
                            <m:t>−</m:t>
                          </m:r>
                          <m:sSub>
                            <m:sSubPr>
                              <m:ctrlPr>
                                <a:rPr lang="nl-BE" sz="4000" i="1">
                                  <a:solidFill>
                                    <a:srgbClr val="002060"/>
                                  </a:solidFill>
                                  <a:latin typeface="Cambria Math" panose="02040503050406030204" pitchFamily="18" charset="0"/>
                                </a:rPr>
                              </m:ctrlPr>
                            </m:sSubPr>
                            <m:e>
                              <m:r>
                                <a:rPr lang="nl-BE" sz="4000" i="1">
                                  <a:solidFill>
                                    <a:srgbClr val="002060"/>
                                  </a:solidFill>
                                  <a:latin typeface="Cambria Math" panose="02040503050406030204" pitchFamily="18" charset="0"/>
                                </a:rPr>
                                <m:t>𝜇</m:t>
                              </m:r>
                            </m:e>
                            <m:sub>
                              <m:r>
                                <a:rPr lang="nl-BE" sz="4000" i="1">
                                  <a:solidFill>
                                    <a:srgbClr val="002060"/>
                                  </a:solidFill>
                                  <a:latin typeface="Cambria Math" panose="02040503050406030204" pitchFamily="18" charset="0"/>
                                </a:rPr>
                                <m:t>0</m:t>
                              </m:r>
                            </m:sub>
                          </m:sSub>
                        </m:num>
                        <m:den>
                          <m:r>
                            <a:rPr lang="nl-BE" sz="4000" i="1">
                              <a:solidFill>
                                <a:srgbClr val="002060"/>
                              </a:solidFill>
                              <a:latin typeface="Cambria Math" panose="02040503050406030204" pitchFamily="18" charset="0"/>
                            </a:rPr>
                            <m:t>𝑠</m:t>
                          </m:r>
                          <m:r>
                            <a:rPr lang="nl-BE" sz="4000" i="1">
                              <a:solidFill>
                                <a:srgbClr val="002060"/>
                              </a:solidFill>
                              <a:latin typeface="Cambria Math" panose="02040503050406030204" pitchFamily="18" charset="0"/>
                            </a:rPr>
                            <m:t>/</m:t>
                          </m:r>
                          <m:rad>
                            <m:radPr>
                              <m:degHide m:val="on"/>
                              <m:ctrlPr>
                                <a:rPr lang="nl-BE" sz="4000" i="1">
                                  <a:solidFill>
                                    <a:srgbClr val="002060"/>
                                  </a:solidFill>
                                  <a:latin typeface="Cambria Math" panose="02040503050406030204" pitchFamily="18" charset="0"/>
                                </a:rPr>
                              </m:ctrlPr>
                            </m:radPr>
                            <m:deg/>
                            <m:e>
                              <m:r>
                                <a:rPr lang="nl-BE" sz="4000" i="1">
                                  <a:solidFill>
                                    <a:srgbClr val="002060"/>
                                  </a:solidFill>
                                  <a:latin typeface="Cambria Math" panose="02040503050406030204" pitchFamily="18" charset="0"/>
                                </a:rPr>
                                <m:t>𝑛</m:t>
                              </m:r>
                              <m:r>
                                <a:rPr lang="nl-BE" sz="4000" i="1">
                                  <a:solidFill>
                                    <a:srgbClr val="002060"/>
                                  </a:solidFill>
                                  <a:latin typeface="Cambria Math" panose="02040503050406030204" pitchFamily="18" charset="0"/>
                                </a:rPr>
                                <m:t> </m:t>
                              </m:r>
                            </m:e>
                          </m:rad>
                        </m:den>
                      </m:f>
                    </m:oMath>
                  </m:oMathPara>
                </a14:m>
                <a:endParaRPr lang="nl-BE" sz="3600" dirty="0"/>
              </a:p>
            </p:txBody>
          </p:sp>
        </mc:Choice>
        <mc:Fallback xmlns="">
          <p:sp>
            <p:nvSpPr>
              <p:cNvPr id="3" name="Tijdelijke aanduiding voor inhoud 2">
                <a:extLst>
                  <a:ext uri="{FF2B5EF4-FFF2-40B4-BE49-F238E27FC236}">
                    <a16:creationId xmlns:a16="http://schemas.microsoft.com/office/drawing/2014/main" id="{F9E7AEDF-C216-40AD-A36C-9E0F686849C1}"/>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66</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2893007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a:noFill/>
        </p:spPr>
        <p:txBody>
          <a:bodyPr>
            <a:noAutofit/>
          </a:bodyPr>
          <a:lstStyle/>
          <a:p>
            <a:r>
              <a:rPr lang="nl-BE" dirty="0">
                <a:solidFill>
                  <a:srgbClr val="003366"/>
                </a:solidFill>
              </a:rPr>
              <a:t>statistische hypothesetoetsing: oefening plenair</a:t>
            </a:r>
          </a:p>
        </p:txBody>
      </p:sp>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a:xfrm>
            <a:off x="327069" y="1816273"/>
            <a:ext cx="16858641" cy="6864264"/>
          </a:xfrm>
        </p:spPr>
        <p:txBody>
          <a:bodyPr>
            <a:noAutofit/>
          </a:bodyPr>
          <a:lstStyle/>
          <a:p>
            <a:pPr marL="0" indent="0">
              <a:buNone/>
            </a:pPr>
            <a:r>
              <a:rPr lang="nl-BE" b="1" dirty="0">
                <a:solidFill>
                  <a:srgbClr val="002060"/>
                </a:solidFill>
              </a:rPr>
              <a:t>C.</a:t>
            </a:r>
            <a:r>
              <a:rPr lang="nl-BE" dirty="0">
                <a:solidFill>
                  <a:srgbClr val="002060"/>
                </a:solidFill>
              </a:rPr>
              <a:t> Formule oplossen:</a:t>
            </a:r>
          </a:p>
          <a:p>
            <a:pPr marL="0" indent="0">
              <a:buNone/>
            </a:pPr>
            <a:endParaRPr lang="nl-BE" b="1" dirty="0">
              <a:solidFill>
                <a:srgbClr val="002060"/>
              </a:solidFill>
            </a:endParaRPr>
          </a:p>
        </p:txBody>
      </p:sp>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67</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444363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a:solidFill>
            <a:srgbClr val="80C0E0"/>
          </a:solidFill>
        </p:spPr>
        <p:txBody>
          <a:bodyPr>
            <a:noAutofit/>
          </a:bodyPr>
          <a:lstStyle/>
          <a:p>
            <a:r>
              <a:rPr lang="nl-BE" dirty="0">
                <a:solidFill>
                  <a:srgbClr val="003366"/>
                </a:solidFill>
              </a:rPr>
              <a:t>statistische hypothesetoetsing: oefening plenair</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a:xfrm>
                <a:off x="327069" y="1816273"/>
                <a:ext cx="16858641" cy="6864264"/>
              </a:xfrm>
            </p:spPr>
            <p:txBody>
              <a:bodyPr>
                <a:noAutofit/>
              </a:bodyPr>
              <a:lstStyle/>
              <a:p>
                <a:pPr marL="0" indent="0">
                  <a:buNone/>
                </a:pPr>
                <a:r>
                  <a:rPr lang="nl-BE" b="1" dirty="0">
                    <a:solidFill>
                      <a:srgbClr val="002060"/>
                    </a:solidFill>
                  </a:rPr>
                  <a:t>C.</a:t>
                </a:r>
                <a:r>
                  <a:rPr lang="nl-BE" dirty="0">
                    <a:solidFill>
                      <a:srgbClr val="002060"/>
                    </a:solidFill>
                  </a:rPr>
                  <a:t> Formule oplossen:</a:t>
                </a:r>
              </a:p>
              <a:p>
                <a14:m>
                  <m:oMath xmlns:m="http://schemas.openxmlformats.org/officeDocument/2006/math">
                    <m:r>
                      <a:rPr lang="nl-BE" sz="4000" i="1">
                        <a:solidFill>
                          <a:srgbClr val="002060"/>
                        </a:solidFill>
                        <a:latin typeface="Cambria Math" panose="02040503050406030204" pitchFamily="18" charset="0"/>
                      </a:rPr>
                      <m:t>𝑡</m:t>
                    </m:r>
                    <m:r>
                      <a:rPr lang="nl-BE" sz="4000" i="1">
                        <a:solidFill>
                          <a:srgbClr val="002060"/>
                        </a:solidFill>
                        <a:latin typeface="Cambria Math" panose="02040503050406030204" pitchFamily="18" charset="0"/>
                      </a:rPr>
                      <m:t>= </m:t>
                    </m:r>
                    <m:f>
                      <m:fPr>
                        <m:ctrlPr>
                          <a:rPr lang="nl-BE" sz="4000" i="1">
                            <a:solidFill>
                              <a:srgbClr val="002060"/>
                            </a:solidFill>
                            <a:latin typeface="Cambria Math" panose="02040503050406030204" pitchFamily="18" charset="0"/>
                          </a:rPr>
                        </m:ctrlPr>
                      </m:fPr>
                      <m:num>
                        <m:acc>
                          <m:accPr>
                            <m:chr m:val="̅"/>
                            <m:ctrlPr>
                              <a:rPr lang="nl-BE" sz="4000" i="1">
                                <a:solidFill>
                                  <a:srgbClr val="002060"/>
                                </a:solidFill>
                                <a:latin typeface="Cambria Math" panose="02040503050406030204" pitchFamily="18" charset="0"/>
                              </a:rPr>
                            </m:ctrlPr>
                          </m:accPr>
                          <m:e>
                            <m:r>
                              <a:rPr lang="nl-BE" sz="4000" i="1">
                                <a:solidFill>
                                  <a:srgbClr val="002060"/>
                                </a:solidFill>
                                <a:latin typeface="Cambria Math" panose="02040503050406030204" pitchFamily="18" charset="0"/>
                              </a:rPr>
                              <m:t>𝑋</m:t>
                            </m:r>
                          </m:e>
                        </m:acc>
                        <m:r>
                          <a:rPr lang="nl-BE" sz="4000" i="1">
                            <a:solidFill>
                              <a:srgbClr val="002060"/>
                            </a:solidFill>
                            <a:latin typeface="Cambria Math" panose="02040503050406030204" pitchFamily="18" charset="0"/>
                          </a:rPr>
                          <m:t>−</m:t>
                        </m:r>
                        <m:sSub>
                          <m:sSubPr>
                            <m:ctrlPr>
                              <a:rPr lang="nl-BE" sz="4000" i="1">
                                <a:solidFill>
                                  <a:srgbClr val="002060"/>
                                </a:solidFill>
                                <a:latin typeface="Cambria Math" panose="02040503050406030204" pitchFamily="18" charset="0"/>
                              </a:rPr>
                            </m:ctrlPr>
                          </m:sSubPr>
                          <m:e>
                            <m:r>
                              <a:rPr lang="nl-BE" sz="4000" i="1">
                                <a:solidFill>
                                  <a:srgbClr val="002060"/>
                                </a:solidFill>
                                <a:latin typeface="Cambria Math" panose="02040503050406030204" pitchFamily="18" charset="0"/>
                              </a:rPr>
                              <m:t>𝜇</m:t>
                            </m:r>
                          </m:e>
                          <m:sub>
                            <m:r>
                              <a:rPr lang="nl-BE" sz="4000" i="1">
                                <a:solidFill>
                                  <a:srgbClr val="002060"/>
                                </a:solidFill>
                                <a:latin typeface="Cambria Math" panose="02040503050406030204" pitchFamily="18" charset="0"/>
                              </a:rPr>
                              <m:t>0</m:t>
                            </m:r>
                          </m:sub>
                        </m:sSub>
                      </m:num>
                      <m:den>
                        <m:r>
                          <a:rPr lang="nl-BE" sz="4000" i="1">
                            <a:solidFill>
                              <a:srgbClr val="002060"/>
                            </a:solidFill>
                            <a:latin typeface="Cambria Math" panose="02040503050406030204" pitchFamily="18" charset="0"/>
                          </a:rPr>
                          <m:t>𝑠</m:t>
                        </m:r>
                        <m:r>
                          <a:rPr lang="nl-BE" sz="4000" i="1">
                            <a:solidFill>
                              <a:srgbClr val="002060"/>
                            </a:solidFill>
                            <a:latin typeface="Cambria Math" panose="02040503050406030204" pitchFamily="18" charset="0"/>
                          </a:rPr>
                          <m:t>/</m:t>
                        </m:r>
                        <m:rad>
                          <m:radPr>
                            <m:degHide m:val="on"/>
                            <m:ctrlPr>
                              <a:rPr lang="nl-BE" sz="4000" i="1">
                                <a:solidFill>
                                  <a:srgbClr val="002060"/>
                                </a:solidFill>
                                <a:latin typeface="Cambria Math" panose="02040503050406030204" pitchFamily="18" charset="0"/>
                              </a:rPr>
                            </m:ctrlPr>
                          </m:radPr>
                          <m:deg/>
                          <m:e>
                            <m:r>
                              <a:rPr lang="nl-BE" sz="4000" i="1">
                                <a:solidFill>
                                  <a:srgbClr val="002060"/>
                                </a:solidFill>
                                <a:latin typeface="Cambria Math" panose="02040503050406030204" pitchFamily="18" charset="0"/>
                              </a:rPr>
                              <m:t>𝑛</m:t>
                            </m:r>
                            <m:r>
                              <a:rPr lang="nl-BE" sz="4000" i="1">
                                <a:solidFill>
                                  <a:srgbClr val="002060"/>
                                </a:solidFill>
                                <a:latin typeface="Cambria Math" panose="02040503050406030204" pitchFamily="18" charset="0"/>
                              </a:rPr>
                              <m:t> </m:t>
                            </m:r>
                          </m:e>
                        </m:rad>
                      </m:den>
                    </m:f>
                    <m:r>
                      <a:rPr lang="nl-BE" sz="4000" i="1">
                        <a:solidFill>
                          <a:srgbClr val="002060"/>
                        </a:solidFill>
                        <a:latin typeface="Cambria Math" panose="02040503050406030204" pitchFamily="18" charset="0"/>
                      </a:rPr>
                      <m:t>= </m:t>
                    </m:r>
                    <m:f>
                      <m:fPr>
                        <m:ctrlPr>
                          <a:rPr lang="nl-BE" sz="4000" i="1">
                            <a:solidFill>
                              <a:srgbClr val="002060"/>
                            </a:solidFill>
                            <a:latin typeface="Cambria Math" panose="02040503050406030204" pitchFamily="18" charset="0"/>
                          </a:rPr>
                        </m:ctrlPr>
                      </m:fPr>
                      <m:num>
                        <m:r>
                          <a:rPr lang="nl-BE" sz="4000" i="1">
                            <a:solidFill>
                              <a:srgbClr val="002060"/>
                            </a:solidFill>
                            <a:latin typeface="Cambria Math" panose="02040503050406030204" pitchFamily="18" charset="0"/>
                          </a:rPr>
                          <m:t>7.1−7.3</m:t>
                        </m:r>
                      </m:num>
                      <m:den>
                        <m:r>
                          <a:rPr lang="nl-BE" sz="4000" i="1">
                            <a:solidFill>
                              <a:srgbClr val="002060"/>
                            </a:solidFill>
                            <a:latin typeface="Cambria Math" panose="02040503050406030204" pitchFamily="18" charset="0"/>
                          </a:rPr>
                          <m:t>2.3/</m:t>
                        </m:r>
                        <m:rad>
                          <m:radPr>
                            <m:degHide m:val="on"/>
                            <m:ctrlPr>
                              <a:rPr lang="nl-BE" sz="4000" i="1">
                                <a:solidFill>
                                  <a:srgbClr val="002060"/>
                                </a:solidFill>
                                <a:latin typeface="Cambria Math" panose="02040503050406030204" pitchFamily="18" charset="0"/>
                              </a:rPr>
                            </m:ctrlPr>
                          </m:radPr>
                          <m:deg/>
                          <m:e>
                            <m:r>
                              <a:rPr lang="nl-BE" sz="4000" i="1">
                                <a:solidFill>
                                  <a:srgbClr val="002060"/>
                                </a:solidFill>
                                <a:latin typeface="Cambria Math" panose="02040503050406030204" pitchFamily="18" charset="0"/>
                              </a:rPr>
                              <m:t>1100</m:t>
                            </m:r>
                          </m:e>
                        </m:rad>
                      </m:den>
                    </m:f>
                  </m:oMath>
                </a14:m>
                <a:r>
                  <a:rPr lang="nl-BE" sz="3200" dirty="0">
                    <a:solidFill>
                      <a:srgbClr val="002060"/>
                    </a:solidFill>
                  </a:rPr>
                  <a:t> </a:t>
                </a:r>
                <a:r>
                  <a:rPr lang="nl-BE" dirty="0">
                    <a:solidFill>
                      <a:srgbClr val="002060"/>
                    </a:solidFill>
                  </a:rPr>
                  <a:t>= -2.88</a:t>
                </a:r>
              </a:p>
              <a:p>
                <a:pPr marL="0" indent="0">
                  <a:buNone/>
                </a:pPr>
                <a:endParaRPr lang="nl-BE" b="1" dirty="0">
                  <a:solidFill>
                    <a:srgbClr val="002060"/>
                  </a:solidFill>
                </a:endParaRPr>
              </a:p>
            </p:txBody>
          </p:sp>
        </mc:Choice>
        <mc:Fallback xmlns="">
          <p:sp>
            <p:nvSpPr>
              <p:cNvPr id="3" name="Tijdelijke aanduiding voor inhoud 2">
                <a:extLst>
                  <a:ext uri="{FF2B5EF4-FFF2-40B4-BE49-F238E27FC236}">
                    <a16:creationId xmlns:a16="http://schemas.microsoft.com/office/drawing/2014/main" id="{F9E7AEDF-C216-40AD-A36C-9E0F686849C1}"/>
                  </a:ext>
                </a:extLst>
              </p:cNvPr>
              <p:cNvSpPr>
                <a:spLocks noGrp="1" noRot="1" noChangeAspect="1" noMove="1" noResize="1" noEditPoints="1" noAdjustHandles="1" noChangeArrowheads="1" noChangeShapeType="1" noTextEdit="1"/>
              </p:cNvSpPr>
              <p:nvPr>
                <p:ph idx="1"/>
              </p:nvPr>
            </p:nvSpPr>
            <p:spPr>
              <a:xfrm>
                <a:off x="327069" y="1816273"/>
                <a:ext cx="16858641" cy="6864264"/>
              </a:xfrm>
              <a:blipFill>
                <a:blip r:embed="rId3"/>
                <a:stretch>
                  <a:fillRect l="-759"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68</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dirty="0"/>
          </a:p>
        </p:txBody>
      </p:sp>
      <p:pic>
        <p:nvPicPr>
          <p:cNvPr id="10" name="Picture 9">
            <a:extLst>
              <a:ext uri="{FF2B5EF4-FFF2-40B4-BE49-F238E27FC236}">
                <a16:creationId xmlns:a16="http://schemas.microsoft.com/office/drawing/2014/main" id="{615783F5-563C-4DD9-A243-05A88D91E8D7}"/>
              </a:ext>
            </a:extLst>
          </p:cNvPr>
          <p:cNvPicPr>
            <a:picLocks noChangeAspect="1"/>
          </p:cNvPicPr>
          <p:nvPr/>
        </p:nvPicPr>
        <p:blipFill>
          <a:blip r:embed="rId4"/>
          <a:stretch>
            <a:fillRect/>
          </a:stretch>
        </p:blipFill>
        <p:spPr>
          <a:xfrm>
            <a:off x="11746864" y="2064067"/>
            <a:ext cx="2943225" cy="1762125"/>
          </a:xfrm>
          <a:prstGeom prst="rect">
            <a:avLst/>
          </a:prstGeom>
          <a:ln>
            <a:solidFill>
              <a:schemeClr val="accent1"/>
            </a:solidFill>
          </a:ln>
        </p:spPr>
      </p:pic>
    </p:spTree>
    <p:extLst>
      <p:ext uri="{BB962C8B-B14F-4D97-AF65-F5344CB8AC3E}">
        <p14:creationId xmlns:p14="http://schemas.microsoft.com/office/powerpoint/2010/main" val="833053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a:noFill/>
        </p:spPr>
        <p:txBody>
          <a:bodyPr>
            <a:noAutofit/>
          </a:bodyPr>
          <a:lstStyle/>
          <a:p>
            <a:r>
              <a:rPr lang="nl-BE" dirty="0">
                <a:solidFill>
                  <a:srgbClr val="003366"/>
                </a:solidFill>
              </a:rPr>
              <a:t>statistische hypothesetoetsing: oefening</a:t>
            </a:r>
          </a:p>
        </p:txBody>
      </p:sp>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a:xfrm>
            <a:off x="327069" y="1816273"/>
            <a:ext cx="16858641" cy="6864264"/>
          </a:xfrm>
        </p:spPr>
        <p:txBody>
          <a:bodyPr>
            <a:noAutofit/>
          </a:bodyPr>
          <a:lstStyle/>
          <a:p>
            <a:pPr marL="0" indent="0">
              <a:buNone/>
            </a:pPr>
            <a:r>
              <a:rPr lang="nl-BE" b="1" dirty="0">
                <a:solidFill>
                  <a:srgbClr val="002060"/>
                </a:solidFill>
              </a:rPr>
              <a:t>D.</a:t>
            </a:r>
            <a:r>
              <a:rPr lang="nl-BE" dirty="0">
                <a:solidFill>
                  <a:srgbClr val="002060"/>
                </a:solidFill>
              </a:rPr>
              <a:t> Bepalen van p-waarde op basis van tabel</a:t>
            </a:r>
            <a:endParaRPr lang="nl-BE" b="1" dirty="0">
              <a:solidFill>
                <a:srgbClr val="002060"/>
              </a:solidFill>
            </a:endParaRPr>
          </a:p>
        </p:txBody>
      </p:sp>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69</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69868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A2A02A-32A0-4479-8CD2-D21651C3B13B}"/>
              </a:ext>
            </a:extLst>
          </p:cNvPr>
          <p:cNvSpPr>
            <a:spLocks noGrp="1"/>
          </p:cNvSpPr>
          <p:nvPr>
            <p:ph type="title"/>
          </p:nvPr>
        </p:nvSpPr>
        <p:spPr/>
        <p:txBody>
          <a:bodyPr/>
          <a:lstStyle/>
          <a:p>
            <a:r>
              <a:rPr lang="nl-BE" dirty="0"/>
              <a:t>Representativiteit</a:t>
            </a:r>
          </a:p>
        </p:txBody>
      </p:sp>
      <p:sp>
        <p:nvSpPr>
          <p:cNvPr id="3" name="Tijdelijke aanduiding voor inhoud 2">
            <a:extLst>
              <a:ext uri="{FF2B5EF4-FFF2-40B4-BE49-F238E27FC236}">
                <a16:creationId xmlns:a16="http://schemas.microsoft.com/office/drawing/2014/main" id="{17F63578-C83F-4B8A-9603-D49D83583846}"/>
              </a:ext>
            </a:extLst>
          </p:cNvPr>
          <p:cNvSpPr>
            <a:spLocks noGrp="1"/>
          </p:cNvSpPr>
          <p:nvPr>
            <p:ph idx="1"/>
          </p:nvPr>
        </p:nvSpPr>
        <p:spPr>
          <a:xfrm>
            <a:off x="160021" y="1816273"/>
            <a:ext cx="17025690" cy="6864264"/>
          </a:xfrm>
        </p:spPr>
        <p:txBody>
          <a:bodyPr/>
          <a:lstStyle/>
          <a:p>
            <a:pPr marL="86400" indent="0">
              <a:buNone/>
            </a:pPr>
            <a:r>
              <a:rPr lang="nl-BE" dirty="0"/>
              <a:t>Uitspraken doen over een populatie: moeilijk om gegevens van hele populatie te verzamelen</a:t>
            </a:r>
          </a:p>
          <a:p>
            <a:pPr lvl="1"/>
            <a:r>
              <a:rPr lang="nl-BE" dirty="0"/>
              <a:t>Personen:</a:t>
            </a:r>
          </a:p>
          <a:p>
            <a:pPr lvl="2"/>
            <a:r>
              <a:rPr lang="nl-BE" dirty="0"/>
              <a:t>Middelen zijn beperkt: geld en tijd</a:t>
            </a:r>
          </a:p>
          <a:p>
            <a:pPr lvl="2"/>
            <a:r>
              <a:rPr lang="nl-BE" dirty="0"/>
              <a:t>Niet altijd identificeerbaar, bereikbaar en bereid</a:t>
            </a:r>
          </a:p>
          <a:p>
            <a:pPr lvl="2"/>
            <a:endParaRPr lang="nl-BE" dirty="0"/>
          </a:p>
          <a:p>
            <a:pPr lvl="1"/>
            <a:r>
              <a:rPr lang="nl-BE" dirty="0"/>
              <a:t>Ook bij andere onderzoekseenheden</a:t>
            </a:r>
          </a:p>
          <a:p>
            <a:pPr lvl="2"/>
            <a:r>
              <a:rPr lang="nl-BE" i="1" dirty="0"/>
              <a:t>Bv. gemiddeld CO2-gehalte in België</a:t>
            </a:r>
          </a:p>
          <a:p>
            <a:endParaRPr lang="nl-BE" b="1" dirty="0"/>
          </a:p>
          <a:p>
            <a:r>
              <a:rPr lang="nl-BE" b="1" dirty="0"/>
              <a:t>Oplossing</a:t>
            </a:r>
            <a:endParaRPr lang="nl-BE" dirty="0"/>
          </a:p>
          <a:p>
            <a:pPr marL="1234350" lvl="1" indent="-514350">
              <a:buFont typeface="+mj-lt"/>
              <a:buAutoNum type="arabicPeriod"/>
            </a:pPr>
            <a:r>
              <a:rPr lang="nl-BE" b="1" dirty="0"/>
              <a:t>Steekproef </a:t>
            </a:r>
            <a:r>
              <a:rPr lang="nl-BE" dirty="0"/>
              <a:t>nemen</a:t>
            </a:r>
            <a:r>
              <a:rPr lang="nl-BE" b="1" dirty="0"/>
              <a:t> </a:t>
            </a:r>
            <a:r>
              <a:rPr lang="nl-BE" dirty="0"/>
              <a:t>en gegevens meten</a:t>
            </a:r>
          </a:p>
          <a:p>
            <a:pPr marL="1234350" lvl="1" indent="-514350">
              <a:buFont typeface="+mj-lt"/>
              <a:buAutoNum type="arabicPeriod"/>
            </a:pPr>
            <a:r>
              <a:rPr lang="nl-BE" b="1" dirty="0"/>
              <a:t>Schatting </a:t>
            </a:r>
            <a:r>
              <a:rPr lang="nl-BE" dirty="0"/>
              <a:t>maken van onbekende </a:t>
            </a:r>
            <a:r>
              <a:rPr lang="nl-BE" b="1" dirty="0"/>
              <a:t>populatieparameter</a:t>
            </a:r>
            <a:endParaRPr lang="nl-BE" dirty="0"/>
          </a:p>
        </p:txBody>
      </p:sp>
      <p:sp>
        <p:nvSpPr>
          <p:cNvPr id="4" name="Tijdelijke aanduiding voor dianummer 3">
            <a:extLst>
              <a:ext uri="{FF2B5EF4-FFF2-40B4-BE49-F238E27FC236}">
                <a16:creationId xmlns:a16="http://schemas.microsoft.com/office/drawing/2014/main" id="{8038E325-2DAC-4CA8-90E3-E04587988033}"/>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a:t>
            </a:fld>
            <a:endParaRPr lang="en-GB" noProof="0" dirty="0"/>
          </a:p>
        </p:txBody>
      </p:sp>
      <p:pic>
        <p:nvPicPr>
          <p:cNvPr id="11" name="Tijdelijke aanduiding voor inhoud 10">
            <a:extLst>
              <a:ext uri="{FF2B5EF4-FFF2-40B4-BE49-F238E27FC236}">
                <a16:creationId xmlns:a16="http://schemas.microsoft.com/office/drawing/2014/main" id="{E1BB304E-9DA3-45FD-A2E6-B33600BC2295}"/>
              </a:ext>
            </a:extLst>
          </p:cNvPr>
          <p:cNvPicPr>
            <a:picLocks noGrp="1" noChangeAspect="1"/>
          </p:cNvPicPr>
          <p:nvPr>
            <p:ph idx="13"/>
          </p:nvPr>
        </p:nvPicPr>
        <p:blipFill rotWithShape="1">
          <a:blip r:embed="rId3">
            <a:extLst>
              <a:ext uri="{28A0092B-C50C-407E-A947-70E740481C1C}">
                <a14:useLocalDpi xmlns:a14="http://schemas.microsoft.com/office/drawing/2010/main" val="0"/>
              </a:ext>
            </a:extLst>
          </a:blip>
          <a:srcRect r="58415" b="18225"/>
          <a:stretch/>
        </p:blipFill>
        <p:spPr>
          <a:xfrm>
            <a:off x="10961240" y="3750702"/>
            <a:ext cx="5574705" cy="4522142"/>
          </a:xfrm>
        </p:spPr>
      </p:pic>
      <p:sp>
        <p:nvSpPr>
          <p:cNvPr id="12" name="Rechthoek 11">
            <a:extLst>
              <a:ext uri="{FF2B5EF4-FFF2-40B4-BE49-F238E27FC236}">
                <a16:creationId xmlns:a16="http://schemas.microsoft.com/office/drawing/2014/main" id="{767B08F6-7579-4409-861F-277C8BB1E4D2}"/>
              </a:ext>
            </a:extLst>
          </p:cNvPr>
          <p:cNvSpPr/>
          <p:nvPr/>
        </p:nvSpPr>
        <p:spPr>
          <a:xfrm>
            <a:off x="12203249" y="3750702"/>
            <a:ext cx="1146628" cy="263966"/>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82979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a:xfrm>
            <a:off x="2060295" y="123499"/>
            <a:ext cx="14951312" cy="949564"/>
          </a:xfrm>
          <a:solidFill>
            <a:srgbClr val="80C0E0"/>
          </a:solidFill>
        </p:spPr>
        <p:txBody>
          <a:bodyPr>
            <a:noAutofit/>
          </a:bodyPr>
          <a:lstStyle/>
          <a:p>
            <a:r>
              <a:rPr lang="nl-BE" dirty="0">
                <a:solidFill>
                  <a:srgbClr val="003366"/>
                </a:solidFill>
              </a:rPr>
              <a:t>statistische hypothesetoetsing: oefening plenair</a:t>
            </a:r>
          </a:p>
        </p:txBody>
      </p:sp>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a:xfrm>
            <a:off x="327069" y="1816273"/>
            <a:ext cx="16858641" cy="6864264"/>
          </a:xfrm>
        </p:spPr>
        <p:txBody>
          <a:bodyPr>
            <a:noAutofit/>
          </a:bodyPr>
          <a:lstStyle/>
          <a:p>
            <a:pPr marL="0" indent="0">
              <a:buNone/>
            </a:pPr>
            <a:r>
              <a:rPr lang="nl-BE" b="1" dirty="0">
                <a:solidFill>
                  <a:srgbClr val="002060"/>
                </a:solidFill>
              </a:rPr>
              <a:t>D.</a:t>
            </a:r>
            <a:r>
              <a:rPr lang="nl-BE" dirty="0">
                <a:solidFill>
                  <a:srgbClr val="002060"/>
                </a:solidFill>
              </a:rPr>
              <a:t> Bepalen van p-waarde op basis van tabel</a:t>
            </a:r>
          </a:p>
          <a:p>
            <a:pPr marL="457200" indent="-457200"/>
            <a:r>
              <a:rPr lang="nl-BE" dirty="0">
                <a:solidFill>
                  <a:srgbClr val="002060"/>
                </a:solidFill>
              </a:rPr>
              <a:t>Appendix 1: tabel 2</a:t>
            </a:r>
          </a:p>
          <a:p>
            <a:pPr marL="457200" indent="-457200"/>
            <a:r>
              <a:rPr lang="nl-BE" dirty="0">
                <a:solidFill>
                  <a:srgbClr val="002060"/>
                </a:solidFill>
              </a:rPr>
              <a:t>Welke t-verdeling? </a:t>
            </a:r>
            <a:r>
              <a:rPr lang="nl-BE" dirty="0" err="1">
                <a:solidFill>
                  <a:srgbClr val="002060"/>
                </a:solidFill>
              </a:rPr>
              <a:t>df</a:t>
            </a:r>
            <a:r>
              <a:rPr lang="nl-BE" dirty="0">
                <a:solidFill>
                  <a:srgbClr val="002060"/>
                </a:solidFill>
              </a:rPr>
              <a:t> = n – 1 = 1099 </a:t>
            </a:r>
            <a:r>
              <a:rPr lang="nl-BE" dirty="0">
                <a:solidFill>
                  <a:srgbClr val="002060"/>
                </a:solidFill>
                <a:sym typeface="Wingdings" panose="05000000000000000000" pitchFamily="2" charset="2"/>
              </a:rPr>
              <a:t> </a:t>
            </a:r>
            <a:r>
              <a:rPr lang="nl-BE" dirty="0">
                <a:solidFill>
                  <a:srgbClr val="002060"/>
                </a:solidFill>
              </a:rPr>
              <a:t>t-verdeling met </a:t>
            </a:r>
            <a:r>
              <a:rPr lang="nl-BE" dirty="0" err="1">
                <a:solidFill>
                  <a:srgbClr val="002060"/>
                </a:solidFill>
              </a:rPr>
              <a:t>df</a:t>
            </a:r>
            <a:r>
              <a:rPr lang="nl-BE" dirty="0">
                <a:solidFill>
                  <a:srgbClr val="002060"/>
                </a:solidFill>
              </a:rPr>
              <a:t> = 1000</a:t>
            </a:r>
          </a:p>
          <a:p>
            <a:pPr marL="457200" indent="-457200"/>
            <a:r>
              <a:rPr lang="nl-BE" dirty="0">
                <a:solidFill>
                  <a:srgbClr val="002060"/>
                </a:solidFill>
              </a:rPr>
              <a:t>t-waarde 2.88 ligt tussen 2.813 en 3.098. </a:t>
            </a:r>
          </a:p>
          <a:p>
            <a:pPr marL="1090800" lvl="1" indent="-457200"/>
            <a:r>
              <a:rPr lang="nl-BE" dirty="0">
                <a:solidFill>
                  <a:srgbClr val="002060"/>
                </a:solidFill>
              </a:rPr>
              <a:t>Je neemt de laagste van deze twee (= voorzichtigheidsprincipe) dus p = .0025.</a:t>
            </a:r>
          </a:p>
          <a:p>
            <a:pPr marL="457200" indent="-457200"/>
            <a:r>
              <a:rPr lang="nl-BE" dirty="0">
                <a:solidFill>
                  <a:srgbClr val="002060"/>
                </a:solidFill>
              </a:rPr>
              <a:t>Aangezien H</a:t>
            </a:r>
            <a:r>
              <a:rPr lang="nl-BE" baseline="-25000" dirty="0">
                <a:solidFill>
                  <a:srgbClr val="002060"/>
                </a:solidFill>
              </a:rPr>
              <a:t>a</a:t>
            </a:r>
            <a:r>
              <a:rPr lang="nl-BE" dirty="0">
                <a:solidFill>
                  <a:srgbClr val="002060"/>
                </a:solidFill>
              </a:rPr>
              <a:t> tweezijdig opgesteld werd, moeten we p-waarde verdubbelen: </a:t>
            </a:r>
            <a:r>
              <a:rPr lang="nl-BE" b="1" dirty="0">
                <a:solidFill>
                  <a:srgbClr val="002060"/>
                </a:solidFill>
              </a:rPr>
              <a:t>p = .005</a:t>
            </a:r>
          </a:p>
          <a:p>
            <a:pPr marL="0" indent="0">
              <a:buNone/>
            </a:pPr>
            <a:endParaRPr lang="nl-BE" b="1" dirty="0">
              <a:solidFill>
                <a:srgbClr val="002060"/>
              </a:solidFill>
            </a:endParaRPr>
          </a:p>
        </p:txBody>
      </p:sp>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70</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dirty="0"/>
          </a:p>
        </p:txBody>
      </p:sp>
      <p:grpSp>
        <p:nvGrpSpPr>
          <p:cNvPr id="11" name="Group 10">
            <a:extLst>
              <a:ext uri="{FF2B5EF4-FFF2-40B4-BE49-F238E27FC236}">
                <a16:creationId xmlns:a16="http://schemas.microsoft.com/office/drawing/2014/main" id="{12118334-1492-4E62-B1BE-5E1372868BE5}"/>
              </a:ext>
            </a:extLst>
          </p:cNvPr>
          <p:cNvGrpSpPr/>
          <p:nvPr/>
        </p:nvGrpSpPr>
        <p:grpSpPr>
          <a:xfrm>
            <a:off x="9357040" y="6951315"/>
            <a:ext cx="7083066" cy="2527484"/>
            <a:chOff x="9928540" y="1816273"/>
            <a:chExt cx="7083066" cy="2527484"/>
          </a:xfrm>
        </p:grpSpPr>
        <p:pic>
          <p:nvPicPr>
            <p:cNvPr id="6" name="Afbeelding 5">
              <a:extLst>
                <a:ext uri="{FF2B5EF4-FFF2-40B4-BE49-F238E27FC236}">
                  <a16:creationId xmlns:a16="http://schemas.microsoft.com/office/drawing/2014/main" id="{6D01800F-1C4D-496D-B325-8326D187661C}"/>
                </a:ext>
              </a:extLst>
            </p:cNvPr>
            <p:cNvPicPr>
              <a:picLocks noChangeAspect="1"/>
            </p:cNvPicPr>
            <p:nvPr/>
          </p:nvPicPr>
          <p:blipFill>
            <a:blip r:embed="rId3"/>
            <a:stretch>
              <a:fillRect/>
            </a:stretch>
          </p:blipFill>
          <p:spPr>
            <a:xfrm>
              <a:off x="9928541" y="3131682"/>
              <a:ext cx="7083065" cy="1212075"/>
            </a:xfrm>
            <a:prstGeom prst="rect">
              <a:avLst/>
            </a:prstGeom>
          </p:spPr>
        </p:pic>
        <p:pic>
          <p:nvPicPr>
            <p:cNvPr id="7" name="Afbeelding 6">
              <a:extLst>
                <a:ext uri="{FF2B5EF4-FFF2-40B4-BE49-F238E27FC236}">
                  <a16:creationId xmlns:a16="http://schemas.microsoft.com/office/drawing/2014/main" id="{87169DC8-A8B6-4373-B6E4-0C6DFB5D2EA6}"/>
                </a:ext>
              </a:extLst>
            </p:cNvPr>
            <p:cNvPicPr>
              <a:picLocks noChangeAspect="1"/>
            </p:cNvPicPr>
            <p:nvPr/>
          </p:nvPicPr>
          <p:blipFill>
            <a:blip r:embed="rId4"/>
            <a:stretch>
              <a:fillRect/>
            </a:stretch>
          </p:blipFill>
          <p:spPr>
            <a:xfrm>
              <a:off x="9928540" y="1816273"/>
              <a:ext cx="7083065" cy="1062459"/>
            </a:xfrm>
            <a:prstGeom prst="rect">
              <a:avLst/>
            </a:prstGeom>
          </p:spPr>
        </p:pic>
        <p:sp>
          <p:nvSpPr>
            <p:cNvPr id="8" name="Ovaal 7">
              <a:extLst>
                <a:ext uri="{FF2B5EF4-FFF2-40B4-BE49-F238E27FC236}">
                  <a16:creationId xmlns:a16="http://schemas.microsoft.com/office/drawing/2014/main" id="{62A93D10-71C3-4CD5-82BD-0B31FEAD16A3}"/>
                </a:ext>
              </a:extLst>
            </p:cNvPr>
            <p:cNvSpPr/>
            <p:nvPr/>
          </p:nvSpPr>
          <p:spPr>
            <a:xfrm>
              <a:off x="15022846" y="3309310"/>
              <a:ext cx="1383875" cy="389835"/>
            </a:xfrm>
            <a:prstGeom prst="ellipse">
              <a:avLst/>
            </a:prstGeom>
            <a:noFill/>
            <a:ln w="38100" cap="flat" cmpd="sng" algn="ctr">
              <a:solidFill>
                <a:srgbClr val="000A39">
                  <a:lumMod val="90000"/>
                  <a:lumOff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al 8">
              <a:extLst>
                <a:ext uri="{FF2B5EF4-FFF2-40B4-BE49-F238E27FC236}">
                  <a16:creationId xmlns:a16="http://schemas.microsoft.com/office/drawing/2014/main" id="{AEB4F731-8206-433B-8D33-9DA44703F250}"/>
                </a:ext>
              </a:extLst>
            </p:cNvPr>
            <p:cNvSpPr/>
            <p:nvPr/>
          </p:nvSpPr>
          <p:spPr>
            <a:xfrm>
              <a:off x="15022846" y="2084142"/>
              <a:ext cx="723839" cy="402928"/>
            </a:xfrm>
            <a:prstGeom prst="ellipse">
              <a:avLst/>
            </a:prstGeom>
            <a:noFill/>
            <a:ln w="38100" cap="flat" cmpd="sng" algn="ctr">
              <a:solidFill>
                <a:srgbClr val="000A39">
                  <a:lumMod val="90000"/>
                  <a:lumOff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Tree>
    <p:extLst>
      <p:ext uri="{BB962C8B-B14F-4D97-AF65-F5344CB8AC3E}">
        <p14:creationId xmlns:p14="http://schemas.microsoft.com/office/powerpoint/2010/main" val="4148071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a:noFill/>
        </p:spPr>
        <p:txBody>
          <a:bodyPr>
            <a:noAutofit/>
          </a:bodyPr>
          <a:lstStyle/>
          <a:p>
            <a:r>
              <a:rPr lang="nl-BE" dirty="0">
                <a:solidFill>
                  <a:srgbClr val="003366"/>
                </a:solidFill>
              </a:rPr>
              <a:t>statistische hypothesetoetsing: oefening plenair</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a:xfrm>
                <a:off x="327069" y="1816273"/>
                <a:ext cx="16858641" cy="6864264"/>
              </a:xfrm>
            </p:spPr>
            <p:txBody>
              <a:bodyPr>
                <a:noAutofit/>
              </a:bodyPr>
              <a:lstStyle/>
              <a:p>
                <a:pPr marL="0" indent="0">
                  <a:buNone/>
                </a:pPr>
                <a:r>
                  <a:rPr lang="nl-BE" b="1" dirty="0">
                    <a:solidFill>
                      <a:srgbClr val="002060"/>
                    </a:solidFill>
                  </a:rPr>
                  <a:t>D.</a:t>
                </a:r>
                <a:r>
                  <a:rPr lang="nl-BE" dirty="0">
                    <a:solidFill>
                      <a:srgbClr val="002060"/>
                    </a:solidFill>
                  </a:rPr>
                  <a:t> Vergelijken van p-waarde met minimaal significantieniveau </a:t>
                </a:r>
                <a14:m>
                  <m:oMath xmlns:m="http://schemas.openxmlformats.org/officeDocument/2006/math">
                    <m:r>
                      <a:rPr lang="nl-BE" sz="3600" i="1">
                        <a:solidFill>
                          <a:srgbClr val="002060"/>
                        </a:solidFill>
                        <a:latin typeface="Cambria Math" panose="02040503050406030204" pitchFamily="18" charset="0"/>
                      </a:rPr>
                      <m:t>𝛼</m:t>
                    </m:r>
                  </m:oMath>
                </a14:m>
                <a:r>
                  <a:rPr lang="nl-BE" dirty="0">
                    <a:solidFill>
                      <a:srgbClr val="002060"/>
                    </a:solidFill>
                  </a:rPr>
                  <a:t> = .05 </a:t>
                </a:r>
              </a:p>
              <a:p>
                <a:pPr marL="0" indent="0">
                  <a:buNone/>
                </a:pPr>
                <a:r>
                  <a:rPr lang="nl-BE" dirty="0">
                    <a:solidFill>
                      <a:srgbClr val="002060"/>
                    </a:solidFill>
                  </a:rPr>
                  <a:t>(95% betrouwbaarheid)</a:t>
                </a:r>
              </a:p>
              <a:p>
                <a:endParaRPr lang="nl-BE" dirty="0">
                  <a:solidFill>
                    <a:srgbClr val="002060"/>
                  </a:solidFill>
                </a:endParaRPr>
              </a:p>
              <a:p>
                <a:pPr marL="86400" indent="0">
                  <a:buNone/>
                </a:pPr>
                <a:endParaRPr lang="nl-BE" dirty="0">
                  <a:solidFill>
                    <a:srgbClr val="002060"/>
                  </a:solidFill>
                </a:endParaRPr>
              </a:p>
              <a:p>
                <a:pPr marL="86400" indent="0">
                  <a:buNone/>
                </a:pPr>
                <a:endParaRPr lang="nl-BE" dirty="0">
                  <a:solidFill>
                    <a:srgbClr val="002060"/>
                  </a:solidFill>
                </a:endParaRPr>
              </a:p>
              <a:p>
                <a:pPr marL="0" indent="0">
                  <a:buNone/>
                </a:pPr>
                <a:r>
                  <a:rPr lang="nl-BE" b="1" dirty="0">
                    <a:solidFill>
                      <a:srgbClr val="002060"/>
                    </a:solidFill>
                  </a:rPr>
                  <a:t>Antwoord</a:t>
                </a:r>
                <a:r>
                  <a:rPr lang="nl-BE" dirty="0">
                    <a:solidFill>
                      <a:srgbClr val="002060"/>
                    </a:solidFill>
                  </a:rPr>
                  <a:t>: Significant verschil?</a:t>
                </a:r>
              </a:p>
              <a:p>
                <a:pPr marL="86400" indent="0">
                  <a:buNone/>
                </a:pPr>
                <a:endParaRPr lang="nl-BE" dirty="0">
                  <a:solidFill>
                    <a:srgbClr val="002060"/>
                  </a:solidFill>
                </a:endParaRPr>
              </a:p>
              <a:p>
                <a:pPr marL="0" indent="0">
                  <a:buNone/>
                </a:pPr>
                <a:endParaRPr lang="nl-BE" b="1" dirty="0">
                  <a:solidFill>
                    <a:srgbClr val="002060"/>
                  </a:solidFill>
                </a:endParaRPr>
              </a:p>
            </p:txBody>
          </p:sp>
        </mc:Choice>
        <mc:Fallback xmlns="">
          <p:sp>
            <p:nvSpPr>
              <p:cNvPr id="3" name="Tijdelijke aanduiding voor inhoud 2">
                <a:extLst>
                  <a:ext uri="{FF2B5EF4-FFF2-40B4-BE49-F238E27FC236}">
                    <a16:creationId xmlns:a16="http://schemas.microsoft.com/office/drawing/2014/main" id="{F9E7AEDF-C216-40AD-A36C-9E0F686849C1}"/>
                  </a:ext>
                </a:extLst>
              </p:cNvPr>
              <p:cNvSpPr>
                <a:spLocks noGrp="1" noRot="1" noChangeAspect="1" noMove="1" noResize="1" noEditPoints="1" noAdjustHandles="1" noChangeArrowheads="1" noChangeShapeType="1" noTextEdit="1"/>
              </p:cNvSpPr>
              <p:nvPr>
                <p:ph idx="1"/>
              </p:nvPr>
            </p:nvSpPr>
            <p:spPr>
              <a:xfrm>
                <a:off x="327069" y="1816273"/>
                <a:ext cx="16858641" cy="6864264"/>
              </a:xfrm>
              <a:blipFill>
                <a:blip r:embed="rId3"/>
                <a:stretch>
                  <a:fillRect l="-759"/>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71</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3119356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1EAEF4-0017-4D77-A6B6-2657953846A1}"/>
              </a:ext>
            </a:extLst>
          </p:cNvPr>
          <p:cNvSpPr>
            <a:spLocks noGrp="1"/>
          </p:cNvSpPr>
          <p:nvPr>
            <p:ph type="title"/>
          </p:nvPr>
        </p:nvSpPr>
        <p:spPr>
          <a:solidFill>
            <a:srgbClr val="80C0E0"/>
          </a:solidFill>
        </p:spPr>
        <p:txBody>
          <a:bodyPr>
            <a:noAutofit/>
          </a:bodyPr>
          <a:lstStyle/>
          <a:p>
            <a:r>
              <a:rPr lang="nl-BE" dirty="0">
                <a:solidFill>
                  <a:srgbClr val="003366"/>
                </a:solidFill>
              </a:rPr>
              <a:t>statistische hypothesetoetsing: oefening plenair</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F9E7AEDF-C216-40AD-A36C-9E0F686849C1}"/>
                  </a:ext>
                </a:extLst>
              </p:cNvPr>
              <p:cNvSpPr>
                <a:spLocks noGrp="1"/>
              </p:cNvSpPr>
              <p:nvPr>
                <p:ph idx="1"/>
              </p:nvPr>
            </p:nvSpPr>
            <p:spPr>
              <a:xfrm>
                <a:off x="327069" y="1816273"/>
                <a:ext cx="16858641" cy="6864264"/>
              </a:xfrm>
              <a:noFill/>
            </p:spPr>
            <p:txBody>
              <a:bodyPr>
                <a:noAutofit/>
              </a:bodyPr>
              <a:lstStyle/>
              <a:p>
                <a:pPr marL="0" indent="0">
                  <a:buNone/>
                </a:pPr>
                <a:r>
                  <a:rPr lang="nl-BE" b="1" dirty="0">
                    <a:solidFill>
                      <a:srgbClr val="002060"/>
                    </a:solidFill>
                  </a:rPr>
                  <a:t>D.</a:t>
                </a:r>
                <a:r>
                  <a:rPr lang="nl-BE" dirty="0">
                    <a:solidFill>
                      <a:srgbClr val="002060"/>
                    </a:solidFill>
                  </a:rPr>
                  <a:t> Vergelijken van p-waarde met minimaal significantieniveau </a:t>
                </a:r>
                <a14:m>
                  <m:oMath xmlns:m="http://schemas.openxmlformats.org/officeDocument/2006/math">
                    <m:r>
                      <a:rPr lang="nl-BE" sz="3600" i="1">
                        <a:solidFill>
                          <a:srgbClr val="002060"/>
                        </a:solidFill>
                        <a:latin typeface="Cambria Math" panose="02040503050406030204" pitchFamily="18" charset="0"/>
                      </a:rPr>
                      <m:t>𝛼</m:t>
                    </m:r>
                  </m:oMath>
                </a14:m>
                <a:r>
                  <a:rPr lang="nl-BE" dirty="0">
                    <a:solidFill>
                      <a:srgbClr val="002060"/>
                    </a:solidFill>
                  </a:rPr>
                  <a:t> = .05</a:t>
                </a:r>
              </a:p>
              <a:p>
                <a:r>
                  <a:rPr lang="nl-BE" dirty="0">
                    <a:solidFill>
                      <a:srgbClr val="002060"/>
                    </a:solidFill>
                  </a:rPr>
                  <a:t>Onze berekende p-waarde (.005) is kleiner dan </a:t>
                </a:r>
                <a14:m>
                  <m:oMath xmlns:m="http://schemas.openxmlformats.org/officeDocument/2006/math">
                    <m:r>
                      <a:rPr lang="nl-BE" sz="3600" i="1">
                        <a:solidFill>
                          <a:srgbClr val="002060"/>
                        </a:solidFill>
                        <a:latin typeface="Cambria Math" panose="02040503050406030204" pitchFamily="18" charset="0"/>
                      </a:rPr>
                      <m:t>𝛼</m:t>
                    </m:r>
                  </m:oMath>
                </a14:m>
                <a:r>
                  <a:rPr lang="nl-BE" dirty="0">
                    <a:solidFill>
                      <a:srgbClr val="002060"/>
                    </a:solidFill>
                  </a:rPr>
                  <a:t> (.05)</a:t>
                </a:r>
              </a:p>
              <a:p>
                <a:pPr marL="720000" lvl="1" indent="0">
                  <a:buNone/>
                </a:pPr>
                <a:r>
                  <a:rPr lang="nl-BE" dirty="0">
                    <a:solidFill>
                      <a:srgbClr val="002060"/>
                    </a:solidFill>
                  </a:rPr>
                  <a:t>	= nulhypothese wordt verworpen</a:t>
                </a:r>
              </a:p>
              <a:p>
                <a:pPr marL="720000" lvl="1" indent="0">
                  <a:buNone/>
                </a:pPr>
                <a:endParaRPr lang="nl-BE" dirty="0">
                  <a:solidFill>
                    <a:srgbClr val="002060"/>
                  </a:solidFill>
                </a:endParaRPr>
              </a:p>
              <a:p>
                <a:pPr marL="0" indent="0">
                  <a:buNone/>
                </a:pPr>
                <a:r>
                  <a:rPr lang="nl-BE" b="1" dirty="0">
                    <a:solidFill>
                      <a:srgbClr val="002060"/>
                    </a:solidFill>
                  </a:rPr>
                  <a:t>Antwoord</a:t>
                </a:r>
                <a:r>
                  <a:rPr lang="nl-BE" dirty="0">
                    <a:solidFill>
                      <a:srgbClr val="002060"/>
                    </a:solidFill>
                  </a:rPr>
                  <a:t>: Significant verschil:   JA</a:t>
                </a:r>
              </a:p>
              <a:p>
                <a:r>
                  <a:rPr lang="nl-BE" dirty="0">
                    <a:solidFill>
                      <a:srgbClr val="002060"/>
                    </a:solidFill>
                  </a:rPr>
                  <a:t>De toetsingsgrootheid is t(1099) = -2.88 met p = .005 (tweezijdig toetsen). </a:t>
                </a:r>
              </a:p>
              <a:p>
                <a:pPr marL="86400" indent="0">
                  <a:buNone/>
                </a:pPr>
                <a:r>
                  <a:rPr lang="nl-BE" dirty="0">
                    <a:solidFill>
                      <a:srgbClr val="002060"/>
                    </a:solidFill>
                  </a:rPr>
                  <a:t>	 </a:t>
                </a:r>
              </a:p>
              <a:p>
                <a:pPr marL="86400" indent="0">
                  <a:buNone/>
                </a:pPr>
                <a:endParaRPr lang="nl-BE" dirty="0">
                  <a:solidFill>
                    <a:srgbClr val="002060"/>
                  </a:solidFill>
                </a:endParaRPr>
              </a:p>
              <a:p>
                <a:pPr marL="0" indent="0">
                  <a:buNone/>
                </a:pPr>
                <a:endParaRPr lang="nl-BE" b="1" dirty="0">
                  <a:solidFill>
                    <a:srgbClr val="002060"/>
                  </a:solidFill>
                </a:endParaRPr>
              </a:p>
            </p:txBody>
          </p:sp>
        </mc:Choice>
        <mc:Fallback xmlns="">
          <p:sp>
            <p:nvSpPr>
              <p:cNvPr id="3" name="Tijdelijke aanduiding voor inhoud 2">
                <a:extLst>
                  <a:ext uri="{FF2B5EF4-FFF2-40B4-BE49-F238E27FC236}">
                    <a16:creationId xmlns:a16="http://schemas.microsoft.com/office/drawing/2014/main" id="{F9E7AEDF-C216-40AD-A36C-9E0F686849C1}"/>
                  </a:ext>
                </a:extLst>
              </p:cNvPr>
              <p:cNvSpPr>
                <a:spLocks noGrp="1" noRot="1" noChangeAspect="1" noMove="1" noResize="1" noEditPoints="1" noAdjustHandles="1" noChangeArrowheads="1" noChangeShapeType="1" noTextEdit="1"/>
              </p:cNvSpPr>
              <p:nvPr>
                <p:ph idx="1"/>
              </p:nvPr>
            </p:nvSpPr>
            <p:spPr>
              <a:xfrm>
                <a:off x="327069" y="1816273"/>
                <a:ext cx="16858641" cy="6864264"/>
              </a:xfrm>
              <a:blipFill>
                <a:blip r:embed="rId3"/>
                <a:stretch>
                  <a:fillRect l="-759"/>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AEF6A908-8266-44C9-BEA6-7892FA123F90}"/>
              </a:ext>
            </a:extLst>
          </p:cNvPr>
          <p:cNvSpPr>
            <a:spLocks noGrp="1"/>
          </p:cNvSpPr>
          <p:nvPr>
            <p:ph type="sldNum" sz="quarter" idx="12"/>
          </p:nvPr>
        </p:nvSpPr>
        <p:spPr/>
        <p:txBody>
          <a:bodyPr/>
          <a:lstStyle/>
          <a:p>
            <a:fld id="{7AE184E0-0BD4-4705-A12B-9B71DDE63301}" type="slidenum">
              <a:rPr lang="en-GB" noProof="0" smtClean="0"/>
              <a:t>72</a:t>
            </a:fld>
            <a:endParaRPr lang="en-GB" noProof="0" dirty="0"/>
          </a:p>
        </p:txBody>
      </p:sp>
      <p:sp>
        <p:nvSpPr>
          <p:cNvPr id="5" name="Tijdelijke aanduiding voor inhoud 4">
            <a:extLst>
              <a:ext uri="{FF2B5EF4-FFF2-40B4-BE49-F238E27FC236}">
                <a16:creationId xmlns:a16="http://schemas.microsoft.com/office/drawing/2014/main" id="{8DC8B331-AC29-4CAF-A326-057CEAFF8596}"/>
              </a:ext>
            </a:extLst>
          </p:cNvPr>
          <p:cNvSpPr>
            <a:spLocks noGrp="1"/>
          </p:cNvSpPr>
          <p:nvPr>
            <p:ph idx="13"/>
          </p:nvPr>
        </p:nvSpPr>
        <p:spPr/>
        <p:txBody>
          <a:bodyPr/>
          <a:lstStyle/>
          <a:p>
            <a:endParaRPr lang="nl-BE" dirty="0"/>
          </a:p>
        </p:txBody>
      </p:sp>
      <p:sp>
        <p:nvSpPr>
          <p:cNvPr id="6" name="Tijdelijke aanduiding voor inhoud 2">
            <a:extLst>
              <a:ext uri="{FF2B5EF4-FFF2-40B4-BE49-F238E27FC236}">
                <a16:creationId xmlns:a16="http://schemas.microsoft.com/office/drawing/2014/main" id="{E5448166-4A00-45AE-8C02-EA8F30E237FB}"/>
              </a:ext>
            </a:extLst>
          </p:cNvPr>
          <p:cNvSpPr txBox="1">
            <a:spLocks/>
          </p:cNvSpPr>
          <p:nvPr/>
        </p:nvSpPr>
        <p:spPr>
          <a:xfrm>
            <a:off x="925830" y="6417137"/>
            <a:ext cx="15338000" cy="1149523"/>
          </a:xfrm>
          <a:prstGeom prst="rect">
            <a:avLst/>
          </a:prstGeom>
          <a:noFill/>
          <a:ln>
            <a:solidFill>
              <a:schemeClr val="accent1"/>
            </a:solidFill>
          </a:ln>
        </p:spPr>
        <p:txBody>
          <a:bodyPr vert="horz" lIns="91440" tIns="45720" rIns="91440" bIns="45720" rtlCol="0">
            <a:no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None/>
            </a:pPr>
            <a:r>
              <a:rPr lang="nl-BE" dirty="0">
                <a:solidFill>
                  <a:srgbClr val="002060"/>
                </a:solidFill>
              </a:rPr>
              <a:t>De gemiddelde levenstevredenheid van Vlamingen (7.1) is significant verschillend van deze van de populatie Belgen (7.3), met t(1099) = -2.88, p &lt; .05. </a:t>
            </a:r>
          </a:p>
        </p:txBody>
      </p:sp>
    </p:spTree>
    <p:extLst>
      <p:ext uri="{BB962C8B-B14F-4D97-AF65-F5344CB8AC3E}">
        <p14:creationId xmlns:p14="http://schemas.microsoft.com/office/powerpoint/2010/main" val="309669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692774"/>
            <a:ext cx="16858641" cy="7937327"/>
          </a:xfrm>
          <a:solidFill>
            <a:schemeClr val="bg1"/>
          </a:solidFill>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dirty="0" err="1"/>
              <a:t>Inferentiële</a:t>
            </a:r>
            <a:r>
              <a:rPr lang="nl-BE" dirty="0"/>
              <a:t> of inductieve statistiek (p.49-73)</a:t>
            </a:r>
          </a:p>
          <a:p>
            <a:pPr lvl="2"/>
            <a:r>
              <a:rPr lang="nl-BE" dirty="0">
                <a:solidFill>
                  <a:srgbClr val="5D9CC7"/>
                </a:solidFill>
              </a:rPr>
              <a:t>Representativiteit van de steekproef</a:t>
            </a:r>
          </a:p>
          <a:p>
            <a:pPr lvl="2"/>
            <a:r>
              <a:rPr lang="nl-BE" dirty="0">
                <a:solidFill>
                  <a:srgbClr val="5D9CC7"/>
                </a:solidFill>
              </a:rPr>
              <a:t>Het belang van de normale verdeling</a:t>
            </a:r>
          </a:p>
          <a:p>
            <a:pPr lvl="2"/>
            <a:r>
              <a:rPr lang="nl-BE" dirty="0">
                <a:solidFill>
                  <a:srgbClr val="5D9CC7"/>
                </a:solidFill>
              </a:rPr>
              <a:t>Steekproevenverdeling en de CLS</a:t>
            </a:r>
          </a:p>
          <a:p>
            <a:pPr lvl="2"/>
            <a:r>
              <a:rPr lang="nl-BE" dirty="0">
                <a:solidFill>
                  <a:srgbClr val="5D9CC7"/>
                </a:solidFill>
              </a:rPr>
              <a:t>Puntschatting en intervalschatting</a:t>
            </a:r>
          </a:p>
          <a:p>
            <a:pPr lvl="2"/>
            <a:r>
              <a:rPr lang="nl-BE" dirty="0">
                <a:solidFill>
                  <a:srgbClr val="5D9CC7"/>
                </a:solidFill>
              </a:rPr>
              <a:t>Statistische hypothesetoetsing</a:t>
            </a:r>
          </a:p>
          <a:p>
            <a:pPr lvl="2"/>
            <a:r>
              <a:rPr lang="nl-BE" b="1" dirty="0">
                <a:solidFill>
                  <a:srgbClr val="C00000"/>
                </a:solidFill>
              </a:rPr>
              <a:t>Effectgrootte</a:t>
            </a:r>
          </a:p>
          <a:p>
            <a:pPr lvl="2"/>
            <a:r>
              <a:rPr lang="nl-BE" dirty="0">
                <a:solidFill>
                  <a:srgbClr val="5D9CC7"/>
                </a:solidFill>
              </a:rPr>
              <a:t>Oefeningen</a:t>
            </a:r>
            <a:r>
              <a:rPr lang="nl-BE" dirty="0"/>
              <a:t> </a:t>
            </a:r>
          </a:p>
          <a:p>
            <a:endParaRPr lang="nl-BE" dirty="0">
              <a:solidFill>
                <a:srgbClr val="5D9CC7"/>
              </a:solidFill>
            </a:endParaRP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73</a:t>
            </a:fld>
            <a:endParaRPr lang="en-GB" noProof="0" dirty="0"/>
          </a:p>
        </p:txBody>
      </p:sp>
    </p:spTree>
    <p:extLst>
      <p:ext uri="{BB962C8B-B14F-4D97-AF65-F5344CB8AC3E}">
        <p14:creationId xmlns:p14="http://schemas.microsoft.com/office/powerpoint/2010/main" val="35976207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D01CAA-61CC-45D1-A047-79E01837D478}"/>
              </a:ext>
            </a:extLst>
          </p:cNvPr>
          <p:cNvSpPr>
            <a:spLocks noGrp="1"/>
          </p:cNvSpPr>
          <p:nvPr>
            <p:ph type="title"/>
          </p:nvPr>
        </p:nvSpPr>
        <p:spPr/>
        <p:txBody>
          <a:bodyPr/>
          <a:lstStyle/>
          <a:p>
            <a:r>
              <a:rPr lang="nl-BE" dirty="0"/>
              <a:t>effectgrootte</a:t>
            </a:r>
          </a:p>
        </p:txBody>
      </p:sp>
      <p:sp>
        <p:nvSpPr>
          <p:cNvPr id="3" name="Tijdelijke aanduiding voor inhoud 2">
            <a:extLst>
              <a:ext uri="{FF2B5EF4-FFF2-40B4-BE49-F238E27FC236}">
                <a16:creationId xmlns:a16="http://schemas.microsoft.com/office/drawing/2014/main" id="{DFB9709D-FD8A-4BE5-96E2-D054BB97A7E6}"/>
              </a:ext>
            </a:extLst>
          </p:cNvPr>
          <p:cNvSpPr>
            <a:spLocks noGrp="1"/>
          </p:cNvSpPr>
          <p:nvPr>
            <p:ph idx="1"/>
          </p:nvPr>
        </p:nvSpPr>
        <p:spPr/>
        <p:txBody>
          <a:bodyPr>
            <a:normAutofit/>
          </a:bodyPr>
          <a:lstStyle/>
          <a:p>
            <a:pPr marL="457200" indent="-457200"/>
            <a:r>
              <a:rPr lang="nl-BE" b="1" dirty="0">
                <a:solidFill>
                  <a:srgbClr val="002060"/>
                </a:solidFill>
              </a:rPr>
              <a:t>Hypothesetoets</a:t>
            </a:r>
            <a:r>
              <a:rPr lang="nl-BE" dirty="0">
                <a:solidFill>
                  <a:srgbClr val="002060"/>
                </a:solidFill>
              </a:rPr>
              <a:t>: klopt bewering over de populatie of niet?</a:t>
            </a:r>
          </a:p>
          <a:p>
            <a:pPr marL="914400" lvl="1" indent="-457200"/>
            <a:r>
              <a:rPr lang="nl-BE" i="1" dirty="0">
                <a:solidFill>
                  <a:srgbClr val="002060"/>
                </a:solidFill>
              </a:rPr>
              <a:t>Bv. het verschil, het verband, de invloed op … </a:t>
            </a:r>
            <a:r>
              <a:rPr lang="nl-BE" dirty="0">
                <a:solidFill>
                  <a:srgbClr val="002060"/>
                </a:solidFill>
              </a:rPr>
              <a:t>= significant of niet-significant</a:t>
            </a:r>
          </a:p>
          <a:p>
            <a:pPr marL="914400" lvl="1" indent="-457200"/>
            <a:r>
              <a:rPr lang="nl-BE" b="1" dirty="0">
                <a:solidFill>
                  <a:srgbClr val="C00000"/>
                </a:solidFill>
              </a:rPr>
              <a:t>Enkel bewijs dat een effect gevonden werd of bestaat</a:t>
            </a:r>
            <a:br>
              <a:rPr lang="nl-BE" b="1" dirty="0">
                <a:solidFill>
                  <a:srgbClr val="002060"/>
                </a:solidFill>
              </a:rPr>
            </a:br>
            <a:endParaRPr lang="nl-BE" b="1" dirty="0">
              <a:solidFill>
                <a:srgbClr val="002060"/>
              </a:solidFill>
            </a:endParaRPr>
          </a:p>
          <a:p>
            <a:pPr marL="457200" indent="-457200"/>
            <a:r>
              <a:rPr lang="nl-BE" b="1" dirty="0">
                <a:solidFill>
                  <a:srgbClr val="002060"/>
                </a:solidFill>
              </a:rPr>
              <a:t>Effectgrootte </a:t>
            </a:r>
            <a:r>
              <a:rPr lang="nl-BE" dirty="0">
                <a:solidFill>
                  <a:srgbClr val="002060"/>
                </a:solidFill>
              </a:rPr>
              <a:t>van een verschil, verband, invloed </a:t>
            </a:r>
          </a:p>
          <a:p>
            <a:pPr marL="457200" lvl="1" indent="0">
              <a:buNone/>
            </a:pPr>
            <a:r>
              <a:rPr lang="nl-BE" dirty="0">
                <a:solidFill>
                  <a:srgbClr val="002060"/>
                </a:solidFill>
              </a:rPr>
              <a:t>= is het </a:t>
            </a:r>
            <a:r>
              <a:rPr lang="nl-BE" b="1" dirty="0">
                <a:solidFill>
                  <a:srgbClr val="002060"/>
                </a:solidFill>
              </a:rPr>
              <a:t>significant effect van enige betekenis </a:t>
            </a:r>
            <a:r>
              <a:rPr lang="nl-BE" dirty="0">
                <a:solidFill>
                  <a:srgbClr val="002060"/>
                </a:solidFill>
              </a:rPr>
              <a:t>of niet?</a:t>
            </a:r>
          </a:p>
          <a:p>
            <a:pPr marL="0" indent="0">
              <a:buNone/>
            </a:pPr>
            <a:endParaRPr lang="nl-BE" dirty="0">
              <a:solidFill>
                <a:srgbClr val="002060"/>
              </a:solidFill>
            </a:endParaRPr>
          </a:p>
          <a:p>
            <a:pPr marL="457200" indent="-457200"/>
            <a:r>
              <a:rPr lang="nl-BE" dirty="0">
                <a:solidFill>
                  <a:srgbClr val="002060"/>
                </a:solidFill>
              </a:rPr>
              <a:t>Per significantietoets: maat van effectgrootte berekenen</a:t>
            </a:r>
          </a:p>
          <a:p>
            <a:pPr marL="914400" lvl="1" indent="-457200"/>
            <a:r>
              <a:rPr lang="nl-BE" dirty="0">
                <a:solidFill>
                  <a:srgbClr val="002060"/>
                </a:solidFill>
              </a:rPr>
              <a:t>Bv. </a:t>
            </a:r>
            <a:r>
              <a:rPr lang="nl-BE" dirty="0" err="1">
                <a:solidFill>
                  <a:srgbClr val="002060"/>
                </a:solidFill>
              </a:rPr>
              <a:t>Cohen’s</a:t>
            </a:r>
            <a:r>
              <a:rPr lang="nl-BE" dirty="0">
                <a:solidFill>
                  <a:srgbClr val="002060"/>
                </a:solidFill>
              </a:rPr>
              <a:t> </a:t>
            </a:r>
            <a:r>
              <a:rPr lang="nl-BE" i="1" dirty="0">
                <a:solidFill>
                  <a:srgbClr val="002060"/>
                </a:solidFill>
              </a:rPr>
              <a:t>d</a:t>
            </a:r>
            <a:r>
              <a:rPr lang="nl-BE" dirty="0">
                <a:solidFill>
                  <a:srgbClr val="002060"/>
                </a:solidFill>
              </a:rPr>
              <a:t> of de Pearson correlatiecoëfficiënt </a:t>
            </a:r>
            <a:r>
              <a:rPr lang="nl-BE" i="1" dirty="0">
                <a:solidFill>
                  <a:srgbClr val="002060"/>
                </a:solidFill>
              </a:rPr>
              <a:t>r</a:t>
            </a:r>
          </a:p>
          <a:p>
            <a:pPr marL="914400" lvl="1" indent="-457200"/>
            <a:r>
              <a:rPr lang="nl-BE" dirty="0">
                <a:solidFill>
                  <a:srgbClr val="002060"/>
                </a:solidFill>
              </a:rPr>
              <a:t>De maten zijn telkens </a:t>
            </a:r>
            <a:r>
              <a:rPr lang="nl-BE" b="1" dirty="0">
                <a:solidFill>
                  <a:srgbClr val="002060"/>
                </a:solidFill>
              </a:rPr>
              <a:t>gestandaardiseerd</a:t>
            </a:r>
            <a:r>
              <a:rPr lang="nl-BE" dirty="0">
                <a:solidFill>
                  <a:srgbClr val="002060"/>
                </a:solidFill>
              </a:rPr>
              <a:t>:</a:t>
            </a:r>
          </a:p>
          <a:p>
            <a:pPr marL="1371600" lvl="2" indent="-457200"/>
            <a:r>
              <a:rPr lang="nl-BE" dirty="0">
                <a:solidFill>
                  <a:srgbClr val="002060"/>
                </a:solidFill>
              </a:rPr>
              <a:t>Effecten binnen huidig onderzoek met elkaar vergelijken</a:t>
            </a:r>
          </a:p>
          <a:p>
            <a:pPr marL="1371600" lvl="2" indent="-457200"/>
            <a:r>
              <a:rPr lang="nl-BE" dirty="0">
                <a:solidFill>
                  <a:srgbClr val="002060"/>
                </a:solidFill>
              </a:rPr>
              <a:t>Effecten met gelijkaardig onderzoek van anderen vergelijken</a:t>
            </a:r>
          </a:p>
          <a:p>
            <a:pPr marL="86400" indent="0">
              <a:buNone/>
            </a:pPr>
            <a:endParaRPr lang="nl-BE" dirty="0"/>
          </a:p>
        </p:txBody>
      </p:sp>
      <p:sp>
        <p:nvSpPr>
          <p:cNvPr id="4" name="Tijdelijke aanduiding voor dianummer 3">
            <a:extLst>
              <a:ext uri="{FF2B5EF4-FFF2-40B4-BE49-F238E27FC236}">
                <a16:creationId xmlns:a16="http://schemas.microsoft.com/office/drawing/2014/main" id="{7D27BD50-083D-444F-A793-B5D39CFA9EF8}"/>
              </a:ext>
            </a:extLst>
          </p:cNvPr>
          <p:cNvSpPr>
            <a:spLocks noGrp="1"/>
          </p:cNvSpPr>
          <p:nvPr>
            <p:ph type="sldNum" sz="quarter" idx="12"/>
          </p:nvPr>
        </p:nvSpPr>
        <p:spPr/>
        <p:txBody>
          <a:bodyPr/>
          <a:lstStyle/>
          <a:p>
            <a:fld id="{7AE184E0-0BD4-4705-A12B-9B71DDE63301}" type="slidenum">
              <a:rPr lang="en-GB" noProof="0" smtClean="0"/>
              <a:t>74</a:t>
            </a:fld>
            <a:endParaRPr lang="en-GB" noProof="0" dirty="0"/>
          </a:p>
        </p:txBody>
      </p:sp>
      <p:sp>
        <p:nvSpPr>
          <p:cNvPr id="5" name="Tijdelijke aanduiding voor inhoud 4">
            <a:extLst>
              <a:ext uri="{FF2B5EF4-FFF2-40B4-BE49-F238E27FC236}">
                <a16:creationId xmlns:a16="http://schemas.microsoft.com/office/drawing/2014/main" id="{43389B5D-CFA9-49EA-9B47-F0AF2C2D7536}"/>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BA2F12A1-5D2A-4052-AEF9-96F98EE8A7C6}"/>
              </a:ext>
            </a:extLst>
          </p:cNvPr>
          <p:cNvPicPr>
            <a:picLocks noChangeAspect="1"/>
          </p:cNvPicPr>
          <p:nvPr/>
        </p:nvPicPr>
        <p:blipFill>
          <a:blip r:embed="rId3"/>
          <a:stretch>
            <a:fillRect/>
          </a:stretch>
        </p:blipFill>
        <p:spPr>
          <a:xfrm>
            <a:off x="12770726" y="3046148"/>
            <a:ext cx="3002674" cy="2122109"/>
          </a:xfrm>
          <a:prstGeom prst="rect">
            <a:avLst/>
          </a:prstGeom>
        </p:spPr>
      </p:pic>
      <p:pic>
        <p:nvPicPr>
          <p:cNvPr id="7" name="Afbeelding 6">
            <a:extLst>
              <a:ext uri="{FF2B5EF4-FFF2-40B4-BE49-F238E27FC236}">
                <a16:creationId xmlns:a16="http://schemas.microsoft.com/office/drawing/2014/main" id="{65CD38DD-B4BD-4E21-83B5-8D384D1973DA}"/>
              </a:ext>
            </a:extLst>
          </p:cNvPr>
          <p:cNvPicPr>
            <a:picLocks noChangeAspect="1"/>
          </p:cNvPicPr>
          <p:nvPr/>
        </p:nvPicPr>
        <p:blipFill>
          <a:blip r:embed="rId4"/>
          <a:stretch>
            <a:fillRect/>
          </a:stretch>
        </p:blipFill>
        <p:spPr>
          <a:xfrm>
            <a:off x="13004360" y="5527236"/>
            <a:ext cx="2519900" cy="1368511"/>
          </a:xfrm>
          <a:prstGeom prst="rect">
            <a:avLst/>
          </a:prstGeom>
        </p:spPr>
      </p:pic>
      <p:sp>
        <p:nvSpPr>
          <p:cNvPr id="8" name="Rechthoek 7">
            <a:extLst>
              <a:ext uri="{FF2B5EF4-FFF2-40B4-BE49-F238E27FC236}">
                <a16:creationId xmlns:a16="http://schemas.microsoft.com/office/drawing/2014/main" id="{A9A15CE3-472C-4B36-8060-7B9EA0E5B967}"/>
              </a:ext>
            </a:extLst>
          </p:cNvPr>
          <p:cNvSpPr/>
          <p:nvPr/>
        </p:nvSpPr>
        <p:spPr>
          <a:xfrm>
            <a:off x="13498763" y="7048841"/>
            <a:ext cx="1521570" cy="486287"/>
          </a:xfrm>
          <a:prstGeom prst="rect">
            <a:avLst/>
          </a:prstGeom>
        </p:spPr>
        <p:txBody>
          <a:bodyPr wrap="none">
            <a:spAutoFit/>
          </a:bodyPr>
          <a:lstStyle/>
          <a:p>
            <a:r>
              <a:rPr lang="nl-BE" b="1" dirty="0">
                <a:solidFill>
                  <a:srgbClr val="002060"/>
                </a:solidFill>
                <a:latin typeface="Verdana" panose="020B0604030504040204" pitchFamily="34" charset="0"/>
                <a:ea typeface="Verdana" panose="020B0604030504040204" pitchFamily="34" charset="0"/>
              </a:rPr>
              <a:t>EFFECT</a:t>
            </a:r>
            <a:endParaRPr lang="nl-BE" dirty="0">
              <a:solidFill>
                <a:srgbClr val="002060"/>
              </a:solidFill>
              <a:latin typeface="Verdana" panose="020B0604030504040204" pitchFamily="34" charset="0"/>
              <a:ea typeface="Verdana" panose="020B0604030504040204" pitchFamily="34" charset="0"/>
            </a:endParaRPr>
          </a:p>
        </p:txBody>
      </p:sp>
      <p:sp>
        <p:nvSpPr>
          <p:cNvPr id="10" name="Rechthoek 9">
            <a:extLst>
              <a:ext uri="{FF2B5EF4-FFF2-40B4-BE49-F238E27FC236}">
                <a16:creationId xmlns:a16="http://schemas.microsoft.com/office/drawing/2014/main" id="{64694701-294D-47FB-B033-5A9DE30F2F1A}"/>
              </a:ext>
            </a:extLst>
          </p:cNvPr>
          <p:cNvSpPr/>
          <p:nvPr/>
        </p:nvSpPr>
        <p:spPr>
          <a:xfrm>
            <a:off x="15280478" y="6832867"/>
            <a:ext cx="1547218" cy="369332"/>
          </a:xfrm>
          <a:prstGeom prst="rect">
            <a:avLst/>
          </a:prstGeom>
        </p:spPr>
        <p:txBody>
          <a:bodyPr wrap="none">
            <a:spAutoFit/>
          </a:bodyPr>
          <a:lstStyle/>
          <a:p>
            <a:r>
              <a:rPr lang="nl-BE" sz="1800" b="1" dirty="0">
                <a:solidFill>
                  <a:srgbClr val="002060"/>
                </a:solidFill>
                <a:latin typeface="Verdana" panose="020B0604030504040204" pitchFamily="34" charset="0"/>
                <a:ea typeface="Verdana" panose="020B0604030504040204" pitchFamily="34" charset="0"/>
              </a:rPr>
              <a:t>Zeer groot</a:t>
            </a:r>
            <a:endParaRPr lang="nl-BE" sz="1800" dirty="0">
              <a:solidFill>
                <a:srgbClr val="002060"/>
              </a:solidFill>
              <a:latin typeface="Verdana" panose="020B0604030504040204" pitchFamily="34" charset="0"/>
              <a:ea typeface="Verdana" panose="020B0604030504040204" pitchFamily="34" charset="0"/>
            </a:endParaRPr>
          </a:p>
        </p:txBody>
      </p:sp>
      <p:sp>
        <p:nvSpPr>
          <p:cNvPr id="11" name="Rechthoek 10">
            <a:extLst>
              <a:ext uri="{FF2B5EF4-FFF2-40B4-BE49-F238E27FC236}">
                <a16:creationId xmlns:a16="http://schemas.microsoft.com/office/drawing/2014/main" id="{578F854F-4E0F-4185-8ECB-EA004A285823}"/>
              </a:ext>
            </a:extLst>
          </p:cNvPr>
          <p:cNvSpPr/>
          <p:nvPr/>
        </p:nvSpPr>
        <p:spPr>
          <a:xfrm>
            <a:off x="11760328" y="6827039"/>
            <a:ext cx="1478290" cy="369332"/>
          </a:xfrm>
          <a:prstGeom prst="rect">
            <a:avLst/>
          </a:prstGeom>
        </p:spPr>
        <p:txBody>
          <a:bodyPr wrap="none">
            <a:spAutoFit/>
          </a:bodyPr>
          <a:lstStyle/>
          <a:p>
            <a:r>
              <a:rPr lang="nl-BE" sz="1800" b="1" dirty="0">
                <a:solidFill>
                  <a:srgbClr val="002060"/>
                </a:solidFill>
                <a:latin typeface="Verdana" panose="020B0604030504040204" pitchFamily="34" charset="0"/>
                <a:ea typeface="Verdana" panose="020B0604030504040204" pitchFamily="34" charset="0"/>
              </a:rPr>
              <a:t>Zeer klein</a:t>
            </a:r>
            <a:endParaRPr lang="nl-BE" sz="1800" dirty="0">
              <a:solidFill>
                <a:srgbClr val="00206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793087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Inhoudstafel</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a:xfrm>
            <a:off x="327069" y="1692774"/>
            <a:ext cx="16858641" cy="7937327"/>
          </a:xfrm>
          <a:solidFill>
            <a:schemeClr val="bg1"/>
          </a:solidFill>
        </p:spPr>
        <p:txBody>
          <a:bodyPr>
            <a:normAutofit/>
          </a:bodyPr>
          <a:lstStyle/>
          <a:p>
            <a:r>
              <a:rPr lang="nl-BE" dirty="0">
                <a:solidFill>
                  <a:srgbClr val="5D9CC7"/>
                </a:solidFill>
              </a:rPr>
              <a:t>Inleiding</a:t>
            </a:r>
          </a:p>
          <a:p>
            <a:r>
              <a:rPr lang="nl-BE" dirty="0">
                <a:solidFill>
                  <a:srgbClr val="5D9CC7"/>
                </a:solidFill>
              </a:rPr>
              <a:t>Meetniveau van variabelen (p.27–35)</a:t>
            </a:r>
          </a:p>
          <a:p>
            <a:r>
              <a:rPr lang="nl-BE" dirty="0">
                <a:solidFill>
                  <a:srgbClr val="5D9CC7"/>
                </a:solidFill>
              </a:rPr>
              <a:t>Rol van variabelen in onderzoeksvraag (p.35–42)</a:t>
            </a:r>
          </a:p>
          <a:p>
            <a:r>
              <a:rPr lang="nl-BE" dirty="0">
                <a:solidFill>
                  <a:srgbClr val="5D9CC7"/>
                </a:solidFill>
              </a:rPr>
              <a:t>Descriptieve of beschrijvende statistiek (p.42-49, p.169-199, p.201-222)</a:t>
            </a:r>
          </a:p>
          <a:p>
            <a:r>
              <a:rPr lang="nl-BE" dirty="0" err="1"/>
              <a:t>Inferentiële</a:t>
            </a:r>
            <a:r>
              <a:rPr lang="nl-BE" dirty="0"/>
              <a:t> of inductieve statistiek (p.49-73)</a:t>
            </a:r>
          </a:p>
          <a:p>
            <a:pPr lvl="2"/>
            <a:r>
              <a:rPr lang="nl-BE" dirty="0">
                <a:solidFill>
                  <a:srgbClr val="5D9CC7"/>
                </a:solidFill>
              </a:rPr>
              <a:t>Representativiteit van de steekproef</a:t>
            </a:r>
          </a:p>
          <a:p>
            <a:pPr lvl="2"/>
            <a:r>
              <a:rPr lang="nl-BE" dirty="0">
                <a:solidFill>
                  <a:srgbClr val="5D9CC7"/>
                </a:solidFill>
              </a:rPr>
              <a:t>Het belang van de normale verdeling</a:t>
            </a:r>
          </a:p>
          <a:p>
            <a:pPr lvl="2"/>
            <a:r>
              <a:rPr lang="nl-BE" dirty="0">
                <a:solidFill>
                  <a:srgbClr val="5D9CC7"/>
                </a:solidFill>
              </a:rPr>
              <a:t>Steekproevenverdeling en de CLS</a:t>
            </a:r>
          </a:p>
          <a:p>
            <a:pPr lvl="2"/>
            <a:r>
              <a:rPr lang="nl-BE" dirty="0">
                <a:solidFill>
                  <a:srgbClr val="5D9CC7"/>
                </a:solidFill>
              </a:rPr>
              <a:t>Puntschatting en intervalschatting</a:t>
            </a:r>
          </a:p>
          <a:p>
            <a:pPr lvl="2"/>
            <a:r>
              <a:rPr lang="nl-BE" dirty="0">
                <a:solidFill>
                  <a:srgbClr val="5D9CC7"/>
                </a:solidFill>
              </a:rPr>
              <a:t>Statistische hypothesetoetsing</a:t>
            </a:r>
          </a:p>
          <a:p>
            <a:pPr lvl="2"/>
            <a:r>
              <a:rPr lang="nl-BE" dirty="0">
                <a:solidFill>
                  <a:srgbClr val="5D9CC7"/>
                </a:solidFill>
              </a:rPr>
              <a:t>Effectgrootte</a:t>
            </a:r>
          </a:p>
          <a:p>
            <a:pPr lvl="2"/>
            <a:r>
              <a:rPr lang="nl-BE" b="1" dirty="0">
                <a:solidFill>
                  <a:srgbClr val="C00000"/>
                </a:solidFill>
              </a:rPr>
              <a:t>Oefeningen</a:t>
            </a:r>
            <a:r>
              <a:rPr lang="nl-BE" dirty="0"/>
              <a:t> </a:t>
            </a:r>
          </a:p>
          <a:p>
            <a:endParaRPr lang="nl-BE" dirty="0">
              <a:solidFill>
                <a:srgbClr val="5D9CC7"/>
              </a:solidFill>
            </a:endParaRPr>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75</a:t>
            </a:fld>
            <a:endParaRPr lang="en-GB" noProof="0" dirty="0"/>
          </a:p>
        </p:txBody>
      </p:sp>
    </p:spTree>
    <p:extLst>
      <p:ext uri="{BB962C8B-B14F-4D97-AF65-F5344CB8AC3E}">
        <p14:creationId xmlns:p14="http://schemas.microsoft.com/office/powerpoint/2010/main" val="32918771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72AF1-2AE4-411B-8EA9-E6A07FC17F05}"/>
              </a:ext>
            </a:extLst>
          </p:cNvPr>
          <p:cNvSpPr>
            <a:spLocks noGrp="1"/>
          </p:cNvSpPr>
          <p:nvPr>
            <p:ph type="title"/>
          </p:nvPr>
        </p:nvSpPr>
        <p:spPr/>
        <p:txBody>
          <a:bodyPr/>
          <a:lstStyle/>
          <a:p>
            <a:r>
              <a:rPr lang="nl-BE" dirty="0">
                <a:solidFill>
                  <a:srgbClr val="5D9CC7"/>
                </a:solidFill>
              </a:rPr>
              <a:t>Voorbeeld statistisch toetsen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34DFE7-EAFD-4871-8C11-31B937873CF1}"/>
                  </a:ext>
                </a:extLst>
              </p:cNvPr>
              <p:cNvSpPr>
                <a:spLocks noGrp="1"/>
              </p:cNvSpPr>
              <p:nvPr>
                <p:ph idx="1"/>
              </p:nvPr>
            </p:nvSpPr>
            <p:spPr>
              <a:xfrm>
                <a:off x="225469" y="1816273"/>
                <a:ext cx="16960241" cy="6864264"/>
              </a:xfrm>
            </p:spPr>
            <p:txBody>
              <a:bodyPr/>
              <a:lstStyle/>
              <a:p>
                <a:pPr algn="just"/>
                <a:r>
                  <a:rPr lang="nl-BE" dirty="0">
                    <a:solidFill>
                      <a:srgbClr val="5D9CC7"/>
                    </a:solidFill>
                  </a:rPr>
                  <a:t>In het vak Statistiek worden oefeningen gegeven tijdens de les, maar worden er geen thuisoefeningen voorzien. Over alle jaren heen is de gemiddelde score (op 100) van de studenten 60, met standaarddeviatie 16 (µ = 60, </a:t>
                </a:r>
                <a:r>
                  <a:rPr lang="el-GR" b="1">
                    <a:solidFill>
                      <a:srgbClr val="5D9CC7"/>
                    </a:solidFill>
                    <a:latin typeface="GreekC" panose="00000400000000000000" pitchFamily="2" charset="0"/>
                    <a:cs typeface="GreekC" panose="00000400000000000000" pitchFamily="2" charset="0"/>
                  </a:rPr>
                  <a:t>σ</a:t>
                </a:r>
                <a:r>
                  <a:rPr lang="nl-BE" b="1">
                    <a:solidFill>
                      <a:srgbClr val="5D9CC7"/>
                    </a:solidFill>
                  </a:rPr>
                  <a:t> </a:t>
                </a:r>
                <a:r>
                  <a:rPr lang="nl-BE" dirty="0">
                    <a:solidFill>
                      <a:srgbClr val="5D9CC7"/>
                    </a:solidFill>
                  </a:rPr>
                  <a:t>= 16). De professor wil echter thuisoefeningen voorzien, opdat de gemiddelde score van de studenten zou stijgen. </a:t>
                </a:r>
              </a:p>
              <a:p>
                <a:pPr algn="just"/>
                <a:r>
                  <a:rPr lang="nl-BE" dirty="0">
                    <a:solidFill>
                      <a:srgbClr val="5D9CC7"/>
                    </a:solidFill>
                  </a:rPr>
                  <a:t>Na het aanbieden van thuisoefeningen, test hij de kennis van 100 studenten (n=100), aselect getrokken. De gemiddelde score (op 100) is 64 (</a:t>
                </a:r>
                <a14:m>
                  <m:oMath xmlns:m="http://schemas.openxmlformats.org/officeDocument/2006/math">
                    <m:acc>
                      <m:accPr>
                        <m:chr m:val="̄"/>
                        <m:ctrlPr>
                          <a:rPr lang="nl-BE" i="1">
                            <a:solidFill>
                              <a:srgbClr val="5D9CC7"/>
                            </a:solidFill>
                            <a:latin typeface="Cambria Math" panose="02040503050406030204" pitchFamily="18" charset="0"/>
                          </a:rPr>
                        </m:ctrlPr>
                      </m:accPr>
                      <m:e>
                        <m:r>
                          <a:rPr lang="nl-BE" b="0" i="1">
                            <a:solidFill>
                              <a:srgbClr val="5D9CC7"/>
                            </a:solidFill>
                            <a:latin typeface="Cambria Math" panose="02040503050406030204" pitchFamily="18" charset="0"/>
                          </a:rPr>
                          <m:t>𝑥</m:t>
                        </m:r>
                      </m:e>
                    </m:acc>
                  </m:oMath>
                </a14:m>
                <a:r>
                  <a:rPr lang="nl-BE" dirty="0">
                    <a:solidFill>
                      <a:srgbClr val="5D9CC7"/>
                    </a:solidFill>
                  </a:rPr>
                  <a:t> = 64).</a:t>
                </a:r>
              </a:p>
              <a:p>
                <a:pPr algn="just"/>
                <a:endParaRPr lang="nl-BE" dirty="0">
                  <a:solidFill>
                    <a:srgbClr val="5D9CC7"/>
                  </a:solidFill>
                </a:endParaRPr>
              </a:p>
              <a:p>
                <a:pPr algn="just"/>
                <a:r>
                  <a:rPr lang="nl-BE" dirty="0">
                    <a:solidFill>
                      <a:srgbClr val="5D9CC7"/>
                    </a:solidFill>
                  </a:rPr>
                  <a:t>Is de gemiddelde score met thuisoefeningen significant </a:t>
                </a:r>
              </a:p>
              <a:p>
                <a:pPr marL="86400" indent="0" algn="just">
                  <a:buNone/>
                </a:pPr>
                <a:r>
                  <a:rPr lang="nl-BE" dirty="0">
                    <a:solidFill>
                      <a:srgbClr val="5D9CC7"/>
                    </a:solidFill>
                  </a:rPr>
                  <a:t>	hoger dan de gemiddelde score zonder thuisoefeningen?</a:t>
                </a:r>
              </a:p>
              <a:p>
                <a:pPr marL="86400" indent="0">
                  <a:buNone/>
                </a:pPr>
                <a:r>
                  <a:rPr lang="nl-BE" dirty="0">
                    <a:solidFill>
                      <a:srgbClr val="5D9CC7"/>
                    </a:solidFill>
                  </a:rPr>
                  <a:t>	</a:t>
                </a:r>
              </a:p>
              <a:p>
                <a:endParaRPr lang="nl-BE" dirty="0">
                  <a:solidFill>
                    <a:srgbClr val="5D9CC7"/>
                  </a:solidFill>
                </a:endParaRPr>
              </a:p>
            </p:txBody>
          </p:sp>
        </mc:Choice>
        <mc:Fallback>
          <p:sp>
            <p:nvSpPr>
              <p:cNvPr id="3" name="Content Placeholder 2">
                <a:extLst>
                  <a:ext uri="{FF2B5EF4-FFF2-40B4-BE49-F238E27FC236}">
                    <a16:creationId xmlns:a16="http://schemas.microsoft.com/office/drawing/2014/main" id="{4F34DFE7-EAFD-4871-8C11-31B937873CF1}"/>
                  </a:ext>
                </a:extLst>
              </p:cNvPr>
              <p:cNvSpPr>
                <a:spLocks noGrp="1" noRot="1" noChangeAspect="1" noMove="1" noResize="1" noEditPoints="1" noAdjustHandles="1" noChangeArrowheads="1" noChangeShapeType="1" noTextEdit="1"/>
              </p:cNvSpPr>
              <p:nvPr>
                <p:ph idx="1"/>
              </p:nvPr>
            </p:nvSpPr>
            <p:spPr>
              <a:xfrm>
                <a:off x="225469" y="1816273"/>
                <a:ext cx="16960241" cy="6864264"/>
              </a:xfrm>
              <a:blipFill>
                <a:blip r:embed="rId3"/>
                <a:stretch>
                  <a:fillRect l="-144" t="-533" r="-719"/>
                </a:stretch>
              </a:blipFill>
            </p:spPr>
            <p:txBody>
              <a:bodyPr/>
              <a:lstStyle/>
              <a:p>
                <a:r>
                  <a:rPr lang="nl-NL">
                    <a:noFill/>
                  </a:rPr>
                  <a:t> </a:t>
                </a:r>
              </a:p>
            </p:txBody>
          </p:sp>
        </mc:Fallback>
      </mc:AlternateContent>
      <p:sp>
        <p:nvSpPr>
          <p:cNvPr id="4" name="Slide Number Placeholder 3">
            <a:extLst>
              <a:ext uri="{FF2B5EF4-FFF2-40B4-BE49-F238E27FC236}">
                <a16:creationId xmlns:a16="http://schemas.microsoft.com/office/drawing/2014/main" id="{53E15BB5-97A5-4C95-A648-DF0AFD82C8EF}"/>
              </a:ext>
            </a:extLst>
          </p:cNvPr>
          <p:cNvSpPr>
            <a:spLocks noGrp="1"/>
          </p:cNvSpPr>
          <p:nvPr>
            <p:ph type="sldNum" sz="quarter" idx="12"/>
          </p:nvPr>
        </p:nvSpPr>
        <p:spPr/>
        <p:txBody>
          <a:bodyPr/>
          <a:lstStyle/>
          <a:p>
            <a:fld id="{7AE184E0-0BD4-4705-A12B-9B71DDE63301}" type="slidenum">
              <a:rPr lang="en-GB" noProof="0" smtClean="0"/>
              <a:t>76</a:t>
            </a:fld>
            <a:endParaRPr lang="en-GB" noProof="0" dirty="0"/>
          </a:p>
        </p:txBody>
      </p:sp>
      <p:pic>
        <p:nvPicPr>
          <p:cNvPr id="5" name="Picture 4">
            <a:extLst>
              <a:ext uri="{FF2B5EF4-FFF2-40B4-BE49-F238E27FC236}">
                <a16:creationId xmlns:a16="http://schemas.microsoft.com/office/drawing/2014/main" id="{FDA3A343-EB06-4225-AA04-36A346918AFF}"/>
              </a:ext>
            </a:extLst>
          </p:cNvPr>
          <p:cNvPicPr>
            <a:picLocks noChangeAspect="1"/>
          </p:cNvPicPr>
          <p:nvPr/>
        </p:nvPicPr>
        <p:blipFill>
          <a:blip r:embed="rId4"/>
          <a:stretch>
            <a:fillRect/>
          </a:stretch>
        </p:blipFill>
        <p:spPr>
          <a:xfrm>
            <a:off x="11775299" y="5161446"/>
            <a:ext cx="4737101" cy="2445862"/>
          </a:xfrm>
          <a:prstGeom prst="rect">
            <a:avLst/>
          </a:prstGeom>
        </p:spPr>
      </p:pic>
      <p:grpSp>
        <p:nvGrpSpPr>
          <p:cNvPr id="9" name="Group 8">
            <a:extLst>
              <a:ext uri="{FF2B5EF4-FFF2-40B4-BE49-F238E27FC236}">
                <a16:creationId xmlns:a16="http://schemas.microsoft.com/office/drawing/2014/main" id="{9BB0ABDB-D5DE-49A0-B38B-1FC1564DCB92}"/>
              </a:ext>
            </a:extLst>
          </p:cNvPr>
          <p:cNvGrpSpPr/>
          <p:nvPr/>
        </p:nvGrpSpPr>
        <p:grpSpPr>
          <a:xfrm>
            <a:off x="14631550" y="8136456"/>
            <a:ext cx="1652250" cy="1917188"/>
            <a:chOff x="15199764" y="5248405"/>
            <a:chExt cx="1652250" cy="1917188"/>
          </a:xfrm>
          <a:solidFill>
            <a:schemeClr val="bg1"/>
          </a:solidFill>
        </p:grpSpPr>
        <p:pic>
          <p:nvPicPr>
            <p:cNvPr id="10" name="Picture 9">
              <a:extLst>
                <a:ext uri="{FF2B5EF4-FFF2-40B4-BE49-F238E27FC236}">
                  <a16:creationId xmlns:a16="http://schemas.microsoft.com/office/drawing/2014/main" id="{F38A5975-4638-4EFF-AB51-1A4CD6D751BC}"/>
                </a:ext>
              </a:extLst>
            </p:cNvPr>
            <p:cNvPicPr>
              <a:picLocks noChangeAspect="1"/>
            </p:cNvPicPr>
            <p:nvPr/>
          </p:nvPicPr>
          <p:blipFill>
            <a:blip r:embed="rId5"/>
            <a:stretch>
              <a:fillRect/>
            </a:stretch>
          </p:blipFill>
          <p:spPr>
            <a:xfrm>
              <a:off x="15517149" y="5248405"/>
              <a:ext cx="887401" cy="819665"/>
            </a:xfrm>
            <a:prstGeom prst="rect">
              <a:avLst/>
            </a:prstGeom>
            <a:grpFill/>
            <a:ln w="28575">
              <a:solidFill>
                <a:srgbClr val="008000"/>
              </a:solidFill>
            </a:ln>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2385-0EB3-4032-88BE-B15D0925411C}"/>
                    </a:ext>
                  </a:extLst>
                </p:cNvPr>
                <p:cNvSpPr txBox="1"/>
                <p:nvPr/>
              </p:nvSpPr>
              <p:spPr>
                <a:xfrm>
                  <a:off x="15199764" y="6106585"/>
                  <a:ext cx="1652250" cy="1059008"/>
                </a:xfrm>
                <a:prstGeom prst="rect">
                  <a:avLst/>
                </a:prstGeom>
                <a:grpFill/>
              </p:spPr>
              <p:txBody>
                <a:bodyPr wrap="square" rtlCol="0">
                  <a:spAutoFit/>
                </a:bodyPr>
                <a:lstStyle/>
                <a:p>
                  <a:pPr algn="ctr">
                    <a:lnSpc>
                      <a:spcPct val="120000"/>
                    </a:lnSpc>
                  </a:pPr>
                  <a:r>
                    <a:rPr lang="nl-BE" sz="1800" dirty="0">
                      <a:solidFill>
                        <a:srgbClr val="339933"/>
                      </a:solidFill>
                    </a:rPr>
                    <a:t>n = 100</a:t>
                  </a:r>
                  <a:endParaRPr lang="nl-BE" sz="1800" i="1" dirty="0">
                    <a:solidFill>
                      <a:srgbClr val="339933"/>
                    </a:solidFill>
                    <a:latin typeface="+mj-lt"/>
                  </a:endParaRPr>
                </a:p>
                <a:p>
                  <a:pPr algn="ctr">
                    <a:lnSpc>
                      <a:spcPct val="120000"/>
                    </a:lnSpc>
                  </a:pPr>
                  <a14:m>
                    <m:oMath xmlns:m="http://schemas.openxmlformats.org/officeDocument/2006/math">
                      <m:acc>
                        <m:accPr>
                          <m:chr m:val="̄"/>
                          <m:ctrlPr>
                            <a:rPr lang="nl-BE" sz="1800" i="1">
                              <a:solidFill>
                                <a:srgbClr val="339933"/>
                              </a:solidFill>
                              <a:latin typeface="Cambria Math" panose="02040503050406030204" pitchFamily="18" charset="0"/>
                            </a:rPr>
                          </m:ctrlPr>
                        </m:accPr>
                        <m:e>
                          <m:r>
                            <a:rPr lang="nl-BE" sz="1800" i="1">
                              <a:solidFill>
                                <a:srgbClr val="339933"/>
                              </a:solidFill>
                              <a:latin typeface="Cambria Math" panose="02040503050406030204" pitchFamily="18" charset="0"/>
                            </a:rPr>
                            <m:t>𝑥</m:t>
                          </m:r>
                        </m:e>
                      </m:acc>
                    </m:oMath>
                  </a14:m>
                  <a:r>
                    <a:rPr lang="nl-BE" sz="1800" dirty="0">
                      <a:solidFill>
                        <a:srgbClr val="339933"/>
                      </a:solidFill>
                      <a:latin typeface="+mj-lt"/>
                    </a:rPr>
                    <a:t> = 64</a:t>
                  </a:r>
                </a:p>
                <a:p>
                  <a:pPr algn="ctr">
                    <a:lnSpc>
                      <a:spcPct val="120000"/>
                    </a:lnSpc>
                  </a:pPr>
                  <a:endParaRPr lang="nl-BE" sz="1800" dirty="0">
                    <a:latin typeface="+mj-lt"/>
                  </a:endParaRPr>
                </a:p>
              </p:txBody>
            </p:sp>
          </mc:Choice>
          <mc:Fallback xmlns="">
            <p:sp>
              <p:nvSpPr>
                <p:cNvPr id="12" name="TextBox 11">
                  <a:extLst>
                    <a:ext uri="{FF2B5EF4-FFF2-40B4-BE49-F238E27FC236}">
                      <a16:creationId xmlns:a16="http://schemas.microsoft.com/office/drawing/2014/main" id="{6560A107-EEC7-40B1-AEAE-6DFD67A53FF0}"/>
                    </a:ext>
                  </a:extLst>
                </p:cNvPr>
                <p:cNvSpPr txBox="1">
                  <a:spLocks noRot="1" noChangeAspect="1" noMove="1" noResize="1" noEditPoints="1" noAdjustHandles="1" noChangeArrowheads="1" noChangeShapeType="1" noTextEdit="1"/>
                </p:cNvSpPr>
                <p:nvPr/>
              </p:nvSpPr>
              <p:spPr>
                <a:xfrm>
                  <a:off x="15199764" y="6106585"/>
                  <a:ext cx="1652250" cy="1059008"/>
                </a:xfrm>
                <a:prstGeom prst="rect">
                  <a:avLst/>
                </a:prstGeom>
                <a:blipFill>
                  <a:blip r:embed="rId6"/>
                  <a:stretch>
                    <a:fillRect t="-578"/>
                  </a:stretch>
                </a:blipFill>
              </p:spPr>
              <p:txBody>
                <a:bodyPr/>
                <a:lstStyle/>
                <a:p>
                  <a:r>
                    <a:rPr lang="nl-BE">
                      <a:noFill/>
                    </a:rPr>
                    <a:t> </a:t>
                  </a:r>
                </a:p>
              </p:txBody>
            </p:sp>
          </mc:Fallback>
        </mc:AlternateContent>
      </p:grpSp>
      <p:cxnSp>
        <p:nvCxnSpPr>
          <p:cNvPr id="12" name="Straight Arrow Connector 11">
            <a:extLst>
              <a:ext uri="{FF2B5EF4-FFF2-40B4-BE49-F238E27FC236}">
                <a16:creationId xmlns:a16="http://schemas.microsoft.com/office/drawing/2014/main" id="{38B3C74A-817C-4FBA-BEC9-7008B98DEDFF}"/>
              </a:ext>
            </a:extLst>
          </p:cNvPr>
          <p:cNvCxnSpPr>
            <a:cxnSpLocks/>
          </p:cNvCxnSpPr>
          <p:nvPr/>
        </p:nvCxnSpPr>
        <p:spPr>
          <a:xfrm>
            <a:off x="15373350" y="7429786"/>
            <a:ext cx="0" cy="604558"/>
          </a:xfrm>
          <a:prstGeom prst="straightConnector1">
            <a:avLst/>
          </a:prstGeom>
          <a:ln w="31750">
            <a:solidFill>
              <a:srgbClr val="339933"/>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944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AC04-6983-4B3B-A3AE-98007C50E878}"/>
              </a:ext>
            </a:extLst>
          </p:cNvPr>
          <p:cNvSpPr>
            <a:spLocks noGrp="1"/>
          </p:cNvSpPr>
          <p:nvPr>
            <p:ph type="title"/>
          </p:nvPr>
        </p:nvSpPr>
        <p:spPr>
          <a:solidFill>
            <a:srgbClr val="80C0E0"/>
          </a:solidFill>
        </p:spPr>
        <p:txBody>
          <a:bodyPr/>
          <a:lstStyle/>
          <a:p>
            <a:r>
              <a:rPr lang="nl-BE" dirty="0"/>
              <a:t>Voorbeeld statistisch toetsen (</a:t>
            </a:r>
            <a:r>
              <a:rPr lang="nl-BE" dirty="0" err="1"/>
              <a:t>z</a:t>
            </a:r>
            <a:r>
              <a:rPr lang="nl-BE" dirty="0"/>
              <a:t>-verdeling)</a:t>
            </a:r>
          </a:p>
        </p:txBody>
      </p:sp>
      <p:sp>
        <p:nvSpPr>
          <p:cNvPr id="3" name="Content Placeholder 2">
            <a:extLst>
              <a:ext uri="{FF2B5EF4-FFF2-40B4-BE49-F238E27FC236}">
                <a16:creationId xmlns:a16="http://schemas.microsoft.com/office/drawing/2014/main" id="{F532D6E2-E76C-4DAC-9C7A-F47F61CBB939}"/>
              </a:ext>
            </a:extLst>
          </p:cNvPr>
          <p:cNvSpPr>
            <a:spLocks noGrp="1"/>
          </p:cNvSpPr>
          <p:nvPr>
            <p:ph idx="1"/>
          </p:nvPr>
        </p:nvSpPr>
        <p:spPr/>
        <p:txBody>
          <a:bodyPr>
            <a:normAutofit/>
          </a:bodyPr>
          <a:lstStyle/>
          <a:p>
            <a:r>
              <a:rPr lang="nl-BE" dirty="0"/>
              <a:t>Stap A: Formuleer de nulhypothese</a:t>
            </a:r>
          </a:p>
          <a:p>
            <a:pPr lvl="1"/>
            <a:r>
              <a:rPr lang="nl-BE" dirty="0"/>
              <a:t>H</a:t>
            </a:r>
            <a:r>
              <a:rPr lang="nl-BE" baseline="-25000" dirty="0"/>
              <a:t>0</a:t>
            </a:r>
            <a:r>
              <a:rPr lang="nl-BE" dirty="0"/>
              <a:t>: µ</a:t>
            </a:r>
            <a:r>
              <a:rPr lang="nl-BE" baseline="-25000" dirty="0"/>
              <a:t> </a:t>
            </a:r>
            <a:r>
              <a:rPr lang="nl-BE" dirty="0"/>
              <a:t>= 60</a:t>
            </a:r>
          </a:p>
          <a:p>
            <a:pPr lvl="1"/>
            <a:r>
              <a:rPr lang="nl-BE" dirty="0"/>
              <a:t>H</a:t>
            </a:r>
            <a:r>
              <a:rPr lang="nl-BE" baseline="-25000" dirty="0"/>
              <a:t>a</a:t>
            </a:r>
            <a:r>
              <a:rPr lang="nl-BE" dirty="0"/>
              <a:t>: µ &gt; 60</a:t>
            </a:r>
          </a:p>
          <a:p>
            <a:endParaRPr lang="nl-BE" dirty="0"/>
          </a:p>
          <a:p>
            <a:r>
              <a:rPr lang="nl-BE" dirty="0"/>
              <a:t>Stap B: Bepaal de steekproevenverdeling (p.62)</a:t>
            </a:r>
          </a:p>
          <a:p>
            <a:pPr lvl="1"/>
            <a:r>
              <a:rPr lang="nl-BE" dirty="0"/>
              <a:t>Z verdeling µ</a:t>
            </a:r>
            <a:r>
              <a:rPr lang="nl-BE" baseline="-25000" dirty="0"/>
              <a:t>0 </a:t>
            </a:r>
            <a:r>
              <a:rPr lang="nl-BE" dirty="0"/>
              <a:t>= 60</a:t>
            </a:r>
          </a:p>
          <a:p>
            <a:pPr lvl="1"/>
            <a:r>
              <a:rPr lang="nl-BE" dirty="0">
                <a:solidFill>
                  <a:srgbClr val="002060"/>
                </a:solidFill>
              </a:rPr>
              <a:t>σ = 16/</a:t>
            </a:r>
            <a:r>
              <a:rPr lang="nl-BE" dirty="0">
                <a:solidFill>
                  <a:srgbClr val="002060"/>
                </a:solidFill>
                <a:sym typeface="Symbol" panose="05050102010706020507" pitchFamily="18" charset="2"/>
              </a:rPr>
              <a:t> 100 = 1.60</a:t>
            </a:r>
            <a:endParaRPr lang="nl-BE" dirty="0"/>
          </a:p>
          <a:p>
            <a:pPr lvl="1"/>
            <a:r>
              <a:rPr lang="nl-NL" altLang="en-US" dirty="0"/>
              <a:t>N(</a:t>
            </a:r>
            <a:r>
              <a:rPr lang="nl-BE" dirty="0"/>
              <a:t>µ</a:t>
            </a:r>
            <a:r>
              <a:rPr lang="nl-BE" baseline="-25000" dirty="0"/>
              <a:t>0</a:t>
            </a:r>
            <a:r>
              <a:rPr lang="nl-BE" dirty="0"/>
              <a:t>, </a:t>
            </a:r>
            <a:r>
              <a:rPr lang="nl-BE" dirty="0">
                <a:solidFill>
                  <a:srgbClr val="002060"/>
                </a:solidFill>
              </a:rPr>
              <a:t>σ) </a:t>
            </a:r>
            <a:r>
              <a:rPr lang="nl-BE" dirty="0">
                <a:solidFill>
                  <a:srgbClr val="002060"/>
                </a:solidFill>
                <a:sym typeface="Wingdings" panose="05000000000000000000" pitchFamily="2" charset="2"/>
              </a:rPr>
              <a:t> N(60; 1.60)</a:t>
            </a:r>
            <a:endParaRPr lang="nl-BE" dirty="0">
              <a:solidFill>
                <a:srgbClr val="002060"/>
              </a:solidFill>
            </a:endParaRPr>
          </a:p>
          <a:p>
            <a:endParaRPr lang="nl-BE" dirty="0"/>
          </a:p>
          <a:p>
            <a:r>
              <a:rPr lang="nl-BE" dirty="0"/>
              <a:t>Stap C: toetsingsgrootheid:</a:t>
            </a:r>
          </a:p>
          <a:p>
            <a:pPr lvl="1"/>
            <a:r>
              <a:rPr lang="nl-BE" dirty="0"/>
              <a:t>z= (64 – 60)/ 1.6 = 2.5</a:t>
            </a:r>
          </a:p>
          <a:p>
            <a:pPr lvl="1"/>
            <a:endParaRPr lang="nl-BE" dirty="0"/>
          </a:p>
          <a:p>
            <a:endParaRPr lang="nl-BE" dirty="0"/>
          </a:p>
          <a:p>
            <a:endParaRPr lang="nl-BE" dirty="0"/>
          </a:p>
          <a:p>
            <a:endParaRPr lang="nl-BE" dirty="0"/>
          </a:p>
        </p:txBody>
      </p:sp>
      <p:sp>
        <p:nvSpPr>
          <p:cNvPr id="4" name="Slide Number Placeholder 3">
            <a:extLst>
              <a:ext uri="{FF2B5EF4-FFF2-40B4-BE49-F238E27FC236}">
                <a16:creationId xmlns:a16="http://schemas.microsoft.com/office/drawing/2014/main" id="{14E18DA6-EC84-4AC0-A856-687486B3FEF1}"/>
              </a:ext>
            </a:extLst>
          </p:cNvPr>
          <p:cNvSpPr>
            <a:spLocks noGrp="1"/>
          </p:cNvSpPr>
          <p:nvPr>
            <p:ph type="sldNum" sz="quarter" idx="12"/>
          </p:nvPr>
        </p:nvSpPr>
        <p:spPr/>
        <p:txBody>
          <a:bodyPr/>
          <a:lstStyle/>
          <a:p>
            <a:fld id="{7AE184E0-0BD4-4705-A12B-9B71DDE63301}" type="slidenum">
              <a:rPr lang="en-GB" noProof="0" smtClean="0"/>
              <a:t>77</a:t>
            </a:fld>
            <a:endParaRPr lang="en-GB" noProof="0" dirty="0"/>
          </a:p>
        </p:txBody>
      </p:sp>
      <p:sp>
        <p:nvSpPr>
          <p:cNvPr id="5" name="Content Placeholder 4">
            <a:extLst>
              <a:ext uri="{FF2B5EF4-FFF2-40B4-BE49-F238E27FC236}">
                <a16:creationId xmlns:a16="http://schemas.microsoft.com/office/drawing/2014/main" id="{CD02CB28-1739-4055-BCF2-F7978B28D4BF}"/>
              </a:ext>
            </a:extLst>
          </p:cNvPr>
          <p:cNvSpPr>
            <a:spLocks noGrp="1"/>
          </p:cNvSpPr>
          <p:nvPr>
            <p:ph idx="13"/>
          </p:nvPr>
        </p:nvSpPr>
        <p:spPr/>
        <p:txBody>
          <a:bodyPr/>
          <a:lstStyle/>
          <a:p>
            <a:endParaRPr lang="nl-BE"/>
          </a:p>
        </p:txBody>
      </p:sp>
      <p:grpSp>
        <p:nvGrpSpPr>
          <p:cNvPr id="13" name="Group 12">
            <a:extLst>
              <a:ext uri="{FF2B5EF4-FFF2-40B4-BE49-F238E27FC236}">
                <a16:creationId xmlns:a16="http://schemas.microsoft.com/office/drawing/2014/main" id="{4EF3E773-1AA1-4F94-A553-235068D2F4FD}"/>
              </a:ext>
            </a:extLst>
          </p:cNvPr>
          <p:cNvGrpSpPr/>
          <p:nvPr/>
        </p:nvGrpSpPr>
        <p:grpSpPr>
          <a:xfrm>
            <a:off x="15277614" y="4876800"/>
            <a:ext cx="1652250" cy="1917188"/>
            <a:chOff x="15199764" y="5248405"/>
            <a:chExt cx="1652250" cy="1917188"/>
          </a:xfrm>
        </p:grpSpPr>
        <p:pic>
          <p:nvPicPr>
            <p:cNvPr id="9" name="Picture 8">
              <a:extLst>
                <a:ext uri="{FF2B5EF4-FFF2-40B4-BE49-F238E27FC236}">
                  <a16:creationId xmlns:a16="http://schemas.microsoft.com/office/drawing/2014/main" id="{D4AE7995-F11D-41FE-A99A-2F99858FE2E6}"/>
                </a:ext>
              </a:extLst>
            </p:cNvPr>
            <p:cNvPicPr>
              <a:picLocks noChangeAspect="1"/>
            </p:cNvPicPr>
            <p:nvPr/>
          </p:nvPicPr>
          <p:blipFill>
            <a:blip r:embed="rId3"/>
            <a:stretch>
              <a:fillRect/>
            </a:stretch>
          </p:blipFill>
          <p:spPr>
            <a:xfrm>
              <a:off x="15517149" y="5248405"/>
              <a:ext cx="887401" cy="819665"/>
            </a:xfrm>
            <a:prstGeom prst="rect">
              <a:avLst/>
            </a:prstGeom>
            <a:ln w="28575">
              <a:solidFill>
                <a:srgbClr val="008000"/>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60A107-EEC7-40B1-AEAE-6DFD67A53FF0}"/>
                    </a:ext>
                  </a:extLst>
                </p:cNvPr>
                <p:cNvSpPr txBox="1"/>
                <p:nvPr/>
              </p:nvSpPr>
              <p:spPr>
                <a:xfrm>
                  <a:off x="15199764" y="6106585"/>
                  <a:ext cx="1652250" cy="1059008"/>
                </a:xfrm>
                <a:prstGeom prst="rect">
                  <a:avLst/>
                </a:prstGeom>
                <a:noFill/>
              </p:spPr>
              <p:txBody>
                <a:bodyPr wrap="square" rtlCol="0">
                  <a:spAutoFit/>
                </a:bodyPr>
                <a:lstStyle/>
                <a:p>
                  <a:pPr algn="ctr">
                    <a:lnSpc>
                      <a:spcPct val="120000"/>
                    </a:lnSpc>
                  </a:pPr>
                  <a:r>
                    <a:rPr lang="nl-BE" sz="1800" dirty="0">
                      <a:solidFill>
                        <a:srgbClr val="339933"/>
                      </a:solidFill>
                    </a:rPr>
                    <a:t>n = 100</a:t>
                  </a:r>
                  <a:endParaRPr lang="nl-BE" sz="1800" i="1" dirty="0">
                    <a:solidFill>
                      <a:srgbClr val="339933"/>
                    </a:solidFill>
                    <a:latin typeface="+mj-lt"/>
                  </a:endParaRPr>
                </a:p>
                <a:p>
                  <a:pPr algn="ctr">
                    <a:lnSpc>
                      <a:spcPct val="120000"/>
                    </a:lnSpc>
                  </a:pPr>
                  <a14:m>
                    <m:oMath xmlns:m="http://schemas.openxmlformats.org/officeDocument/2006/math">
                      <m:acc>
                        <m:accPr>
                          <m:chr m:val="̄"/>
                          <m:ctrlPr>
                            <a:rPr lang="nl-BE" sz="1800" i="1">
                              <a:solidFill>
                                <a:srgbClr val="339933"/>
                              </a:solidFill>
                              <a:latin typeface="Cambria Math" panose="02040503050406030204" pitchFamily="18" charset="0"/>
                            </a:rPr>
                          </m:ctrlPr>
                        </m:accPr>
                        <m:e>
                          <m:r>
                            <a:rPr lang="nl-BE" sz="1800" i="1">
                              <a:solidFill>
                                <a:srgbClr val="339933"/>
                              </a:solidFill>
                              <a:latin typeface="Cambria Math" panose="02040503050406030204" pitchFamily="18" charset="0"/>
                            </a:rPr>
                            <m:t>𝑥</m:t>
                          </m:r>
                        </m:e>
                      </m:acc>
                    </m:oMath>
                  </a14:m>
                  <a:r>
                    <a:rPr lang="nl-BE" sz="1800" dirty="0">
                      <a:solidFill>
                        <a:srgbClr val="339933"/>
                      </a:solidFill>
                      <a:latin typeface="+mj-lt"/>
                    </a:rPr>
                    <a:t> = 64</a:t>
                  </a:r>
                </a:p>
                <a:p>
                  <a:pPr algn="ctr">
                    <a:lnSpc>
                      <a:spcPct val="120000"/>
                    </a:lnSpc>
                  </a:pPr>
                  <a:endParaRPr lang="nl-BE" sz="1800" dirty="0">
                    <a:latin typeface="+mj-lt"/>
                  </a:endParaRPr>
                </a:p>
              </p:txBody>
            </p:sp>
          </mc:Choice>
          <mc:Fallback xmlns="">
            <p:sp>
              <p:nvSpPr>
                <p:cNvPr id="12" name="TextBox 11">
                  <a:extLst>
                    <a:ext uri="{FF2B5EF4-FFF2-40B4-BE49-F238E27FC236}">
                      <a16:creationId xmlns:a16="http://schemas.microsoft.com/office/drawing/2014/main" id="{6560A107-EEC7-40B1-AEAE-6DFD67A53FF0}"/>
                    </a:ext>
                  </a:extLst>
                </p:cNvPr>
                <p:cNvSpPr txBox="1">
                  <a:spLocks noRot="1" noChangeAspect="1" noMove="1" noResize="1" noEditPoints="1" noAdjustHandles="1" noChangeArrowheads="1" noChangeShapeType="1" noTextEdit="1"/>
                </p:cNvSpPr>
                <p:nvPr/>
              </p:nvSpPr>
              <p:spPr>
                <a:xfrm>
                  <a:off x="15199764" y="6106585"/>
                  <a:ext cx="1652250" cy="1059008"/>
                </a:xfrm>
                <a:prstGeom prst="rect">
                  <a:avLst/>
                </a:prstGeom>
                <a:blipFill>
                  <a:blip r:embed="rId4"/>
                  <a:stretch>
                    <a:fillRect t="-578"/>
                  </a:stretch>
                </a:blipFill>
              </p:spPr>
              <p:txBody>
                <a:bodyPr/>
                <a:lstStyle/>
                <a:p>
                  <a:r>
                    <a:rPr lang="nl-BE">
                      <a:noFill/>
                    </a:rPr>
                    <a:t> </a:t>
                  </a:r>
                </a:p>
              </p:txBody>
            </p:sp>
          </mc:Fallback>
        </mc:AlternateContent>
      </p:grpSp>
      <p:grpSp>
        <p:nvGrpSpPr>
          <p:cNvPr id="15" name="Group 14">
            <a:extLst>
              <a:ext uri="{FF2B5EF4-FFF2-40B4-BE49-F238E27FC236}">
                <a16:creationId xmlns:a16="http://schemas.microsoft.com/office/drawing/2014/main" id="{5BF65AC7-AB54-49AB-A205-6C8A4CC1F133}"/>
              </a:ext>
            </a:extLst>
          </p:cNvPr>
          <p:cNvGrpSpPr/>
          <p:nvPr/>
        </p:nvGrpSpPr>
        <p:grpSpPr>
          <a:xfrm>
            <a:off x="12134641" y="1816273"/>
            <a:ext cx="2549324" cy="2455969"/>
            <a:chOff x="11300292" y="1805432"/>
            <a:chExt cx="2549324" cy="2455969"/>
          </a:xfrm>
        </p:grpSpPr>
        <p:pic>
          <p:nvPicPr>
            <p:cNvPr id="8" name="Picture 7">
              <a:extLst>
                <a:ext uri="{FF2B5EF4-FFF2-40B4-BE49-F238E27FC236}">
                  <a16:creationId xmlns:a16="http://schemas.microsoft.com/office/drawing/2014/main" id="{C43E6624-3511-4FD0-A340-8CA58A1E2F5D}"/>
                </a:ext>
              </a:extLst>
            </p:cNvPr>
            <p:cNvPicPr>
              <a:picLocks noChangeAspect="1"/>
            </p:cNvPicPr>
            <p:nvPr/>
          </p:nvPicPr>
          <p:blipFill>
            <a:blip r:embed="rId5"/>
            <a:stretch>
              <a:fillRect/>
            </a:stretch>
          </p:blipFill>
          <p:spPr>
            <a:xfrm>
              <a:off x="11917730" y="1805432"/>
              <a:ext cx="1314449" cy="1191915"/>
            </a:xfrm>
            <a:prstGeom prst="rect">
              <a:avLst/>
            </a:prstGeom>
            <a:ln w="28575">
              <a:solidFill>
                <a:srgbClr val="00B0F0"/>
              </a:solidFill>
            </a:ln>
          </p:spPr>
        </p:pic>
        <p:sp>
          <p:nvSpPr>
            <p:cNvPr id="14" name="TextBox 13">
              <a:extLst>
                <a:ext uri="{FF2B5EF4-FFF2-40B4-BE49-F238E27FC236}">
                  <a16:creationId xmlns:a16="http://schemas.microsoft.com/office/drawing/2014/main" id="{DE75759A-CE88-4F04-9630-5422B79D396C}"/>
                </a:ext>
              </a:extLst>
            </p:cNvPr>
            <p:cNvSpPr txBox="1"/>
            <p:nvPr/>
          </p:nvSpPr>
          <p:spPr>
            <a:xfrm>
              <a:off x="11300292" y="3036194"/>
              <a:ext cx="2549324" cy="1225207"/>
            </a:xfrm>
            <a:prstGeom prst="rect">
              <a:avLst/>
            </a:prstGeom>
            <a:noFill/>
          </p:spPr>
          <p:txBody>
            <a:bodyPr wrap="square" rtlCol="0">
              <a:spAutoFit/>
            </a:bodyPr>
            <a:lstStyle/>
            <a:p>
              <a:pPr algn="ctr"/>
              <a:r>
                <a:rPr lang="nl-BE" sz="1800" dirty="0">
                  <a:solidFill>
                    <a:srgbClr val="1E64C8"/>
                  </a:solidFill>
                </a:rPr>
                <a:t>Zonder thuisoefeningen</a:t>
              </a:r>
            </a:p>
            <a:p>
              <a:pPr algn="ctr"/>
              <a:r>
                <a:rPr lang="nl-BE" sz="1800" dirty="0">
                  <a:solidFill>
                    <a:srgbClr val="1E64C8"/>
                  </a:solidFill>
                </a:rPr>
                <a:t>(µ = 60, </a:t>
              </a:r>
              <a:r>
                <a:rPr lang="nl-BE" sz="1800" b="1" dirty="0">
                  <a:solidFill>
                    <a:srgbClr val="1E64C8"/>
                  </a:solidFill>
                  <a:latin typeface="GreekC" panose="00000400000000000000" pitchFamily="2" charset="0"/>
                  <a:cs typeface="GreekC" panose="00000400000000000000" pitchFamily="2" charset="0"/>
                </a:rPr>
                <a:t>s</a:t>
              </a:r>
              <a:r>
                <a:rPr lang="nl-BE" sz="1800" b="1" dirty="0">
                  <a:solidFill>
                    <a:srgbClr val="1E64C8"/>
                  </a:solidFill>
                </a:rPr>
                <a:t> </a:t>
              </a:r>
              <a:r>
                <a:rPr lang="nl-BE" sz="1800" dirty="0">
                  <a:solidFill>
                    <a:srgbClr val="1E64C8"/>
                  </a:solidFill>
                </a:rPr>
                <a:t>= 16)</a:t>
              </a:r>
            </a:p>
            <a:p>
              <a:pPr>
                <a:lnSpc>
                  <a:spcPct val="120000"/>
                </a:lnSpc>
              </a:pPr>
              <a:endParaRPr lang="nl-BE" sz="1800" dirty="0"/>
            </a:p>
          </p:txBody>
        </p:sp>
      </p:grpSp>
      <p:grpSp>
        <p:nvGrpSpPr>
          <p:cNvPr id="17" name="Group 16">
            <a:extLst>
              <a:ext uri="{FF2B5EF4-FFF2-40B4-BE49-F238E27FC236}">
                <a16:creationId xmlns:a16="http://schemas.microsoft.com/office/drawing/2014/main" id="{FCDB8414-A5D3-4D15-A4B8-EB6937E5BB43}"/>
              </a:ext>
            </a:extLst>
          </p:cNvPr>
          <p:cNvGrpSpPr/>
          <p:nvPr/>
        </p:nvGrpSpPr>
        <p:grpSpPr>
          <a:xfrm>
            <a:off x="14997938" y="1816273"/>
            <a:ext cx="1873799" cy="2437821"/>
            <a:chOff x="14978215" y="1777758"/>
            <a:chExt cx="1873799" cy="2437821"/>
          </a:xfrm>
        </p:grpSpPr>
        <p:pic>
          <p:nvPicPr>
            <p:cNvPr id="10" name="Picture 9">
              <a:extLst>
                <a:ext uri="{FF2B5EF4-FFF2-40B4-BE49-F238E27FC236}">
                  <a16:creationId xmlns:a16="http://schemas.microsoft.com/office/drawing/2014/main" id="{A212C291-D6C5-46DF-B59B-E3C2E24EA0E7}"/>
                </a:ext>
              </a:extLst>
            </p:cNvPr>
            <p:cNvPicPr>
              <a:picLocks noChangeAspect="1"/>
            </p:cNvPicPr>
            <p:nvPr/>
          </p:nvPicPr>
          <p:blipFill>
            <a:blip r:embed="rId5"/>
            <a:stretch>
              <a:fillRect/>
            </a:stretch>
          </p:blipFill>
          <p:spPr>
            <a:xfrm>
              <a:off x="15257891" y="1777758"/>
              <a:ext cx="1314449" cy="1191915"/>
            </a:xfrm>
            <a:prstGeom prst="rect">
              <a:avLst/>
            </a:prstGeom>
            <a:ln w="28575">
              <a:solidFill>
                <a:srgbClr val="008000"/>
              </a:solidFill>
            </a:ln>
          </p:spPr>
        </p:pic>
        <p:sp>
          <p:nvSpPr>
            <p:cNvPr id="16" name="TextBox 15">
              <a:extLst>
                <a:ext uri="{FF2B5EF4-FFF2-40B4-BE49-F238E27FC236}">
                  <a16:creationId xmlns:a16="http://schemas.microsoft.com/office/drawing/2014/main" id="{B931463B-934D-4CC1-A8FC-E8F6DACE22C7}"/>
                </a:ext>
              </a:extLst>
            </p:cNvPr>
            <p:cNvSpPr txBox="1"/>
            <p:nvPr/>
          </p:nvSpPr>
          <p:spPr>
            <a:xfrm>
              <a:off x="14978215" y="2990372"/>
              <a:ext cx="1873799" cy="1225207"/>
            </a:xfrm>
            <a:prstGeom prst="rect">
              <a:avLst/>
            </a:prstGeom>
            <a:noFill/>
          </p:spPr>
          <p:txBody>
            <a:bodyPr wrap="square" rtlCol="0">
              <a:spAutoFit/>
            </a:bodyPr>
            <a:lstStyle/>
            <a:p>
              <a:pPr algn="ctr"/>
              <a:r>
                <a:rPr lang="nl-BE" sz="1800" dirty="0">
                  <a:solidFill>
                    <a:srgbClr val="339933"/>
                  </a:solidFill>
                </a:rPr>
                <a:t>Met thuisoefeningen</a:t>
              </a:r>
            </a:p>
            <a:p>
              <a:pPr algn="ctr"/>
              <a:r>
                <a:rPr lang="nl-BE" sz="1800" dirty="0">
                  <a:solidFill>
                    <a:srgbClr val="339933"/>
                  </a:solidFill>
                </a:rPr>
                <a:t>(µ = ?, </a:t>
              </a:r>
              <a:r>
                <a:rPr lang="nl-BE" sz="1800" b="1" dirty="0">
                  <a:solidFill>
                    <a:srgbClr val="339933"/>
                  </a:solidFill>
                  <a:latin typeface="GreekC" panose="00000400000000000000" pitchFamily="2" charset="0"/>
                  <a:cs typeface="GreekC" panose="00000400000000000000" pitchFamily="2" charset="0"/>
                </a:rPr>
                <a:t>s</a:t>
              </a:r>
              <a:r>
                <a:rPr lang="nl-BE" sz="1800" b="1" dirty="0">
                  <a:solidFill>
                    <a:srgbClr val="339933"/>
                  </a:solidFill>
                </a:rPr>
                <a:t> </a:t>
              </a:r>
              <a:r>
                <a:rPr lang="nl-BE" sz="1800" dirty="0">
                  <a:solidFill>
                    <a:srgbClr val="339933"/>
                  </a:solidFill>
                </a:rPr>
                <a:t>= ?)</a:t>
              </a:r>
            </a:p>
            <a:p>
              <a:pPr>
                <a:lnSpc>
                  <a:spcPct val="120000"/>
                </a:lnSpc>
              </a:pPr>
              <a:endParaRPr lang="nl-BE" sz="1800" dirty="0"/>
            </a:p>
          </p:txBody>
        </p:sp>
      </p:grpSp>
      <p:graphicFrame>
        <p:nvGraphicFramePr>
          <p:cNvPr id="18" name="Object 17">
            <a:extLst>
              <a:ext uri="{FF2B5EF4-FFF2-40B4-BE49-F238E27FC236}">
                <a16:creationId xmlns:a16="http://schemas.microsoft.com/office/drawing/2014/main" id="{6A4C1120-BC0B-4904-A738-2960343EBA1E}"/>
              </a:ext>
            </a:extLst>
          </p:cNvPr>
          <p:cNvGraphicFramePr>
            <a:graphicFrameLocks noChangeAspect="1"/>
          </p:cNvGraphicFramePr>
          <p:nvPr/>
        </p:nvGraphicFramePr>
        <p:xfrm>
          <a:off x="7291506" y="6524194"/>
          <a:ext cx="1976438" cy="1376362"/>
        </p:xfrm>
        <a:graphic>
          <a:graphicData uri="http://schemas.openxmlformats.org/presentationml/2006/ole">
            <mc:AlternateContent xmlns:mc="http://schemas.openxmlformats.org/markup-compatibility/2006">
              <mc:Choice xmlns:v="urn:schemas-microsoft-com:vml" Requires="v">
                <p:oleObj name="Equation" r:id="rId6" imgW="710891" imgH="495085" progId="Equation.3">
                  <p:embed/>
                </p:oleObj>
              </mc:Choice>
              <mc:Fallback>
                <p:oleObj name="Equation" r:id="rId6" imgW="710891" imgH="495085" progId="Equation.3">
                  <p:embed/>
                  <p:pic>
                    <p:nvPicPr>
                      <p:cNvPr id="18" name="Object 17">
                        <a:extLst>
                          <a:ext uri="{FF2B5EF4-FFF2-40B4-BE49-F238E27FC236}">
                            <a16:creationId xmlns:a16="http://schemas.microsoft.com/office/drawing/2014/main" id="{6A4C1120-BC0B-4904-A738-2960343EBA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1506" y="6524194"/>
                        <a:ext cx="1976438" cy="1376362"/>
                      </a:xfrm>
                      <a:prstGeom prst="rect">
                        <a:avLst/>
                      </a:prstGeom>
                      <a:solidFill>
                        <a:schemeClr val="bg1"/>
                      </a:solidFill>
                      <a:ln w="19050">
                        <a:solidFill>
                          <a:schemeClr val="bg1"/>
                        </a:solidFill>
                        <a:miter lim="800000"/>
                        <a:headEnd/>
                        <a:tailEnd/>
                      </a:ln>
                    </p:spPr>
                  </p:pic>
                </p:oleObj>
              </mc:Fallback>
            </mc:AlternateContent>
          </a:graphicData>
        </a:graphic>
      </p:graphicFrame>
      <p:cxnSp>
        <p:nvCxnSpPr>
          <p:cNvPr id="7" name="Straight Arrow Connector 6">
            <a:extLst>
              <a:ext uri="{FF2B5EF4-FFF2-40B4-BE49-F238E27FC236}">
                <a16:creationId xmlns:a16="http://schemas.microsoft.com/office/drawing/2014/main" id="{F88E4A2E-7CF5-4013-ADC2-E51DDE8E9D48}"/>
              </a:ext>
            </a:extLst>
          </p:cNvPr>
          <p:cNvCxnSpPr>
            <a:cxnSpLocks/>
          </p:cNvCxnSpPr>
          <p:nvPr/>
        </p:nvCxnSpPr>
        <p:spPr>
          <a:xfrm>
            <a:off x="16030575" y="4100792"/>
            <a:ext cx="0" cy="604558"/>
          </a:xfrm>
          <a:prstGeom prst="straightConnector1">
            <a:avLst/>
          </a:prstGeom>
          <a:ln w="31750">
            <a:solidFill>
              <a:srgbClr val="339933"/>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8864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AC04-6983-4B3B-A3AE-98007C50E878}"/>
              </a:ext>
            </a:extLst>
          </p:cNvPr>
          <p:cNvSpPr>
            <a:spLocks noGrp="1"/>
          </p:cNvSpPr>
          <p:nvPr>
            <p:ph type="title"/>
          </p:nvPr>
        </p:nvSpPr>
        <p:spPr>
          <a:solidFill>
            <a:srgbClr val="80C0E0"/>
          </a:solidFill>
        </p:spPr>
        <p:txBody>
          <a:bodyPr/>
          <a:lstStyle/>
          <a:p>
            <a:r>
              <a:rPr lang="nl-BE" dirty="0"/>
              <a:t>Voorbeeld statistisch toetsen (</a:t>
            </a:r>
            <a:r>
              <a:rPr lang="nl-BE" dirty="0" err="1"/>
              <a:t>z</a:t>
            </a:r>
            <a:r>
              <a:rPr lang="nl-BE" dirty="0"/>
              <a:t>-verdeling)</a:t>
            </a:r>
          </a:p>
        </p:txBody>
      </p:sp>
      <p:sp>
        <p:nvSpPr>
          <p:cNvPr id="3" name="Content Placeholder 2">
            <a:extLst>
              <a:ext uri="{FF2B5EF4-FFF2-40B4-BE49-F238E27FC236}">
                <a16:creationId xmlns:a16="http://schemas.microsoft.com/office/drawing/2014/main" id="{F532D6E2-E76C-4DAC-9C7A-F47F61CBB939}"/>
              </a:ext>
            </a:extLst>
          </p:cNvPr>
          <p:cNvSpPr>
            <a:spLocks noGrp="1"/>
          </p:cNvSpPr>
          <p:nvPr>
            <p:ph idx="1"/>
          </p:nvPr>
        </p:nvSpPr>
        <p:spPr>
          <a:xfrm>
            <a:off x="225469" y="1816273"/>
            <a:ext cx="12133219" cy="7640878"/>
          </a:xfrm>
          <a:solidFill>
            <a:schemeClr val="bg1"/>
          </a:solidFill>
        </p:spPr>
        <p:txBody>
          <a:bodyPr>
            <a:normAutofit/>
          </a:bodyPr>
          <a:lstStyle/>
          <a:p>
            <a:r>
              <a:rPr lang="nl-BE" b="1" dirty="0"/>
              <a:t>Stap D: Overschrijdingskans bepalen (</a:t>
            </a:r>
            <a:r>
              <a:rPr lang="nl-BE" b="1" dirty="0">
                <a:sym typeface="Symbol" panose="05050102010706020507" pitchFamily="18" charset="2"/>
              </a:rPr>
              <a:t></a:t>
            </a:r>
            <a:r>
              <a:rPr lang="nl-BE" b="1" dirty="0"/>
              <a:t> = .05) </a:t>
            </a:r>
          </a:p>
          <a:p>
            <a:pPr lvl="1"/>
            <a:r>
              <a:rPr lang="nl-BE" dirty="0"/>
              <a:t>p(</a:t>
            </a:r>
            <a:r>
              <a:rPr lang="nl-BE" dirty="0">
                <a:solidFill>
                  <a:srgbClr val="002060"/>
                </a:solidFill>
                <a:sym typeface="Symbol" panose="05050102010706020507" pitchFamily="18" charset="2"/>
              </a:rPr>
              <a:t>x</a:t>
            </a:r>
            <a:r>
              <a:rPr lang="nl-BE" dirty="0"/>
              <a:t>&gt; 60 </a:t>
            </a:r>
            <a:r>
              <a:rPr lang="nl-BE" dirty="0">
                <a:sym typeface="Symbol" panose="05050102010706020507" pitchFamily="18" charset="2"/>
              </a:rPr>
              <a:t> </a:t>
            </a:r>
            <a:r>
              <a:rPr lang="nl-BE" altLang="nl-BE" dirty="0"/>
              <a:t>H</a:t>
            </a:r>
            <a:r>
              <a:rPr lang="nl-BE" altLang="nl-BE" baseline="-25000" dirty="0"/>
              <a:t>0</a:t>
            </a:r>
            <a:r>
              <a:rPr lang="nl-BE" dirty="0">
                <a:sym typeface="Symbol" panose="05050102010706020507" pitchFamily="18" charset="2"/>
              </a:rPr>
              <a:t> is </a:t>
            </a:r>
            <a:r>
              <a:rPr lang="nl-BE" dirty="0" err="1">
                <a:sym typeface="Symbol" panose="05050102010706020507" pitchFamily="18" charset="2"/>
              </a:rPr>
              <a:t>true</a:t>
            </a:r>
            <a:r>
              <a:rPr lang="nl-BE" dirty="0">
                <a:sym typeface="Symbol" panose="05050102010706020507" pitchFamily="18" charset="2"/>
              </a:rPr>
              <a:t>)</a:t>
            </a:r>
          </a:p>
          <a:p>
            <a:pPr lvl="1"/>
            <a:endParaRPr lang="nl-BE" dirty="0">
              <a:sym typeface="Symbol" panose="05050102010706020507" pitchFamily="18" charset="2"/>
            </a:endParaRPr>
          </a:p>
          <a:p>
            <a:pPr lvl="1"/>
            <a:r>
              <a:rPr lang="nl-BE" dirty="0">
                <a:sym typeface="Symbol" panose="05050102010706020507" pitchFamily="18" charset="2"/>
              </a:rPr>
              <a:t>Indien p &lt; .05 </a:t>
            </a:r>
            <a:r>
              <a:rPr lang="nl-BE" dirty="0">
                <a:sym typeface="Wingdings" panose="05000000000000000000" pitchFamily="2" charset="2"/>
              </a:rPr>
              <a:t> </a:t>
            </a:r>
            <a:r>
              <a:rPr lang="nl-BE" altLang="nl-BE" dirty="0"/>
              <a:t>H</a:t>
            </a:r>
            <a:r>
              <a:rPr lang="nl-BE" altLang="nl-BE" baseline="-25000" dirty="0"/>
              <a:t>0</a:t>
            </a:r>
            <a:r>
              <a:rPr lang="nl-BE" dirty="0">
                <a:sym typeface="Symbol" panose="05050102010706020507" pitchFamily="18" charset="2"/>
              </a:rPr>
              <a:t> wordt verworpen</a:t>
            </a:r>
          </a:p>
          <a:p>
            <a:pPr lvl="1"/>
            <a:r>
              <a:rPr lang="nl-BE" dirty="0">
                <a:sym typeface="Symbol" panose="05050102010706020507" pitchFamily="18" charset="2"/>
              </a:rPr>
              <a:t>Indien p </a:t>
            </a:r>
            <a:r>
              <a:rPr lang="nl-BE" u="sng" dirty="0">
                <a:sym typeface="Symbol" panose="05050102010706020507" pitchFamily="18" charset="2"/>
              </a:rPr>
              <a:t>&gt;</a:t>
            </a:r>
            <a:r>
              <a:rPr lang="nl-BE" dirty="0">
                <a:sym typeface="Symbol" panose="05050102010706020507" pitchFamily="18" charset="2"/>
              </a:rPr>
              <a:t> .05 </a:t>
            </a:r>
            <a:r>
              <a:rPr lang="nl-BE" dirty="0">
                <a:sym typeface="Wingdings" panose="05000000000000000000" pitchFamily="2" charset="2"/>
              </a:rPr>
              <a:t> </a:t>
            </a:r>
            <a:r>
              <a:rPr lang="nl-BE" altLang="nl-BE" dirty="0"/>
              <a:t>H</a:t>
            </a:r>
            <a:r>
              <a:rPr lang="nl-BE" altLang="nl-BE" baseline="-25000" dirty="0"/>
              <a:t>0</a:t>
            </a:r>
            <a:r>
              <a:rPr lang="nl-BE" dirty="0">
                <a:sym typeface="Symbol" panose="05050102010706020507" pitchFamily="18" charset="2"/>
              </a:rPr>
              <a:t> wordt aanvaard</a:t>
            </a:r>
          </a:p>
          <a:p>
            <a:endParaRPr lang="nl-BE" dirty="0"/>
          </a:p>
          <a:p>
            <a:r>
              <a:rPr lang="nl-BE" dirty="0"/>
              <a:t>P = .006 (eenzijdig) </a:t>
            </a:r>
          </a:p>
          <a:p>
            <a:endParaRPr lang="nl-BE" dirty="0"/>
          </a:p>
          <a:p>
            <a:r>
              <a:rPr lang="nl-BE" dirty="0"/>
              <a:t>Conclusie: 	de gemiddelde score met thuisoefeningen (64) is 						significant hoger dan de gemiddelde score </a:t>
            </a:r>
          </a:p>
          <a:p>
            <a:pPr marL="86400" indent="0">
              <a:buNone/>
            </a:pPr>
            <a:r>
              <a:rPr lang="nl-BE" dirty="0"/>
              <a:t>						zonder thuisoefeningen (60)</a:t>
            </a:r>
          </a:p>
          <a:p>
            <a:endParaRPr lang="nl-BE" dirty="0"/>
          </a:p>
          <a:p>
            <a:r>
              <a:rPr lang="nl-BE" dirty="0"/>
              <a:t>Opmerking: indien tweezijdig toetsen p = .012</a:t>
            </a:r>
          </a:p>
        </p:txBody>
      </p:sp>
      <p:sp>
        <p:nvSpPr>
          <p:cNvPr id="4" name="Slide Number Placeholder 3">
            <a:extLst>
              <a:ext uri="{FF2B5EF4-FFF2-40B4-BE49-F238E27FC236}">
                <a16:creationId xmlns:a16="http://schemas.microsoft.com/office/drawing/2014/main" id="{14E18DA6-EC84-4AC0-A856-687486B3FEF1}"/>
              </a:ext>
            </a:extLst>
          </p:cNvPr>
          <p:cNvSpPr>
            <a:spLocks noGrp="1"/>
          </p:cNvSpPr>
          <p:nvPr>
            <p:ph type="sldNum" sz="quarter" idx="12"/>
          </p:nvPr>
        </p:nvSpPr>
        <p:spPr/>
        <p:txBody>
          <a:bodyPr/>
          <a:lstStyle/>
          <a:p>
            <a:fld id="{7AE184E0-0BD4-4705-A12B-9B71DDE63301}" type="slidenum">
              <a:rPr lang="en-GB" noProof="0" smtClean="0"/>
              <a:t>78</a:t>
            </a:fld>
            <a:endParaRPr lang="en-GB" noProof="0" dirty="0"/>
          </a:p>
        </p:txBody>
      </p:sp>
      <p:grpSp>
        <p:nvGrpSpPr>
          <p:cNvPr id="13" name="Group 12">
            <a:extLst>
              <a:ext uri="{FF2B5EF4-FFF2-40B4-BE49-F238E27FC236}">
                <a16:creationId xmlns:a16="http://schemas.microsoft.com/office/drawing/2014/main" id="{4EF3E773-1AA1-4F94-A553-235068D2F4FD}"/>
              </a:ext>
            </a:extLst>
          </p:cNvPr>
          <p:cNvGrpSpPr/>
          <p:nvPr/>
        </p:nvGrpSpPr>
        <p:grpSpPr>
          <a:xfrm>
            <a:off x="14234626" y="1816273"/>
            <a:ext cx="1652250" cy="1917188"/>
            <a:chOff x="15199764" y="5248405"/>
            <a:chExt cx="1652250" cy="1917188"/>
          </a:xfrm>
        </p:grpSpPr>
        <p:pic>
          <p:nvPicPr>
            <p:cNvPr id="9" name="Picture 8">
              <a:extLst>
                <a:ext uri="{FF2B5EF4-FFF2-40B4-BE49-F238E27FC236}">
                  <a16:creationId xmlns:a16="http://schemas.microsoft.com/office/drawing/2014/main" id="{D4AE7995-F11D-41FE-A99A-2F99858FE2E6}"/>
                </a:ext>
              </a:extLst>
            </p:cNvPr>
            <p:cNvPicPr>
              <a:picLocks noChangeAspect="1"/>
            </p:cNvPicPr>
            <p:nvPr/>
          </p:nvPicPr>
          <p:blipFill>
            <a:blip r:embed="rId3"/>
            <a:stretch>
              <a:fillRect/>
            </a:stretch>
          </p:blipFill>
          <p:spPr>
            <a:xfrm>
              <a:off x="15517149" y="5248405"/>
              <a:ext cx="887401" cy="819665"/>
            </a:xfrm>
            <a:prstGeom prst="rect">
              <a:avLst/>
            </a:prstGeom>
            <a:ln w="28575">
              <a:solidFill>
                <a:srgbClr val="008000"/>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60A107-EEC7-40B1-AEAE-6DFD67A53FF0}"/>
                    </a:ext>
                  </a:extLst>
                </p:cNvPr>
                <p:cNvSpPr txBox="1"/>
                <p:nvPr/>
              </p:nvSpPr>
              <p:spPr>
                <a:xfrm>
                  <a:off x="15199764" y="6106585"/>
                  <a:ext cx="1652250" cy="1059008"/>
                </a:xfrm>
                <a:prstGeom prst="rect">
                  <a:avLst/>
                </a:prstGeom>
                <a:noFill/>
              </p:spPr>
              <p:txBody>
                <a:bodyPr wrap="square" rtlCol="0">
                  <a:spAutoFit/>
                </a:bodyPr>
                <a:lstStyle/>
                <a:p>
                  <a:pPr algn="ctr">
                    <a:lnSpc>
                      <a:spcPct val="120000"/>
                    </a:lnSpc>
                  </a:pPr>
                  <a:r>
                    <a:rPr lang="nl-BE" sz="1800" dirty="0">
                      <a:solidFill>
                        <a:srgbClr val="339933"/>
                      </a:solidFill>
                    </a:rPr>
                    <a:t>n = 100</a:t>
                  </a:r>
                  <a:endParaRPr lang="nl-BE" sz="1800" i="1" dirty="0">
                    <a:solidFill>
                      <a:srgbClr val="339933"/>
                    </a:solidFill>
                    <a:latin typeface="+mj-lt"/>
                  </a:endParaRPr>
                </a:p>
                <a:p>
                  <a:pPr algn="ctr">
                    <a:lnSpc>
                      <a:spcPct val="120000"/>
                    </a:lnSpc>
                  </a:pPr>
                  <a14:m>
                    <m:oMath xmlns:m="http://schemas.openxmlformats.org/officeDocument/2006/math">
                      <m:acc>
                        <m:accPr>
                          <m:chr m:val="̄"/>
                          <m:ctrlPr>
                            <a:rPr lang="nl-BE" sz="1800" i="1">
                              <a:solidFill>
                                <a:srgbClr val="339933"/>
                              </a:solidFill>
                              <a:latin typeface="Cambria Math" panose="02040503050406030204" pitchFamily="18" charset="0"/>
                            </a:rPr>
                          </m:ctrlPr>
                        </m:accPr>
                        <m:e>
                          <m:r>
                            <a:rPr lang="nl-BE" sz="1800" i="1">
                              <a:solidFill>
                                <a:srgbClr val="339933"/>
                              </a:solidFill>
                              <a:latin typeface="Cambria Math" panose="02040503050406030204" pitchFamily="18" charset="0"/>
                            </a:rPr>
                            <m:t>𝑥</m:t>
                          </m:r>
                        </m:e>
                      </m:acc>
                    </m:oMath>
                  </a14:m>
                  <a:r>
                    <a:rPr lang="nl-BE" sz="1800" dirty="0">
                      <a:solidFill>
                        <a:srgbClr val="339933"/>
                      </a:solidFill>
                      <a:latin typeface="+mj-lt"/>
                    </a:rPr>
                    <a:t> = 64</a:t>
                  </a:r>
                </a:p>
                <a:p>
                  <a:pPr algn="ctr">
                    <a:lnSpc>
                      <a:spcPct val="120000"/>
                    </a:lnSpc>
                  </a:pPr>
                  <a:endParaRPr lang="nl-BE" sz="1800" dirty="0">
                    <a:latin typeface="+mj-lt"/>
                  </a:endParaRPr>
                </a:p>
              </p:txBody>
            </p:sp>
          </mc:Choice>
          <mc:Fallback xmlns="">
            <p:sp>
              <p:nvSpPr>
                <p:cNvPr id="12" name="TextBox 11">
                  <a:extLst>
                    <a:ext uri="{FF2B5EF4-FFF2-40B4-BE49-F238E27FC236}">
                      <a16:creationId xmlns:a16="http://schemas.microsoft.com/office/drawing/2014/main" id="{6560A107-EEC7-40B1-AEAE-6DFD67A53FF0}"/>
                    </a:ext>
                  </a:extLst>
                </p:cNvPr>
                <p:cNvSpPr txBox="1">
                  <a:spLocks noRot="1" noChangeAspect="1" noMove="1" noResize="1" noEditPoints="1" noAdjustHandles="1" noChangeArrowheads="1" noChangeShapeType="1" noTextEdit="1"/>
                </p:cNvSpPr>
                <p:nvPr/>
              </p:nvSpPr>
              <p:spPr>
                <a:xfrm>
                  <a:off x="15199764" y="6106585"/>
                  <a:ext cx="1652250" cy="1059008"/>
                </a:xfrm>
                <a:prstGeom prst="rect">
                  <a:avLst/>
                </a:prstGeom>
                <a:blipFill>
                  <a:blip r:embed="rId4"/>
                  <a:stretch>
                    <a:fillRect t="-578"/>
                  </a:stretch>
                </a:blipFill>
              </p:spPr>
              <p:txBody>
                <a:bodyPr/>
                <a:lstStyle/>
                <a:p>
                  <a:r>
                    <a:rPr lang="nl-BE">
                      <a:noFill/>
                    </a:rPr>
                    <a:t> </a:t>
                  </a:r>
                </a:p>
              </p:txBody>
            </p:sp>
          </mc:Fallback>
        </mc:AlternateContent>
      </p:grpSp>
      <p:sp>
        <p:nvSpPr>
          <p:cNvPr id="10" name="Content Placeholder 4">
            <a:extLst>
              <a:ext uri="{FF2B5EF4-FFF2-40B4-BE49-F238E27FC236}">
                <a16:creationId xmlns:a16="http://schemas.microsoft.com/office/drawing/2014/main" id="{4F203906-7A51-4D4C-9ACE-02E9D558417D}"/>
              </a:ext>
            </a:extLst>
          </p:cNvPr>
          <p:cNvSpPr>
            <a:spLocks noGrp="1"/>
          </p:cNvSpPr>
          <p:nvPr>
            <p:ph idx="13"/>
          </p:nvPr>
        </p:nvSpPr>
        <p:spPr>
          <a:xfrm>
            <a:off x="10677831" y="8778240"/>
            <a:ext cx="5921243" cy="678911"/>
          </a:xfrm>
        </p:spPr>
        <p:txBody>
          <a:bodyPr/>
          <a:lstStyle/>
          <a:p>
            <a:r>
              <a:rPr lang="nl-BE" dirty="0"/>
              <a:t>Z = 2,50</a:t>
            </a:r>
          </a:p>
        </p:txBody>
      </p:sp>
      <p:pic>
        <p:nvPicPr>
          <p:cNvPr id="5" name="Picture 4">
            <a:extLst>
              <a:ext uri="{FF2B5EF4-FFF2-40B4-BE49-F238E27FC236}">
                <a16:creationId xmlns:a16="http://schemas.microsoft.com/office/drawing/2014/main" id="{38DCFE59-0412-4944-A60E-EA4D679F64F8}"/>
              </a:ext>
            </a:extLst>
          </p:cNvPr>
          <p:cNvPicPr>
            <a:picLocks noChangeAspect="1"/>
          </p:cNvPicPr>
          <p:nvPr/>
        </p:nvPicPr>
        <p:blipFill>
          <a:blip r:embed="rId5"/>
          <a:stretch>
            <a:fillRect/>
          </a:stretch>
        </p:blipFill>
        <p:spPr>
          <a:xfrm>
            <a:off x="12381917" y="3914731"/>
            <a:ext cx="4910402" cy="3378561"/>
          </a:xfrm>
          <a:prstGeom prst="rect">
            <a:avLst/>
          </a:prstGeom>
        </p:spPr>
      </p:pic>
      <p:pic>
        <p:nvPicPr>
          <p:cNvPr id="7" name="Picture 6">
            <a:extLst>
              <a:ext uri="{FF2B5EF4-FFF2-40B4-BE49-F238E27FC236}">
                <a16:creationId xmlns:a16="http://schemas.microsoft.com/office/drawing/2014/main" id="{9DAA6ECF-EFA3-4586-847F-897DA1C8EAD2}"/>
              </a:ext>
            </a:extLst>
          </p:cNvPr>
          <p:cNvPicPr>
            <a:picLocks noChangeAspect="1"/>
          </p:cNvPicPr>
          <p:nvPr/>
        </p:nvPicPr>
        <p:blipFill>
          <a:blip r:embed="rId6"/>
          <a:stretch>
            <a:fillRect/>
          </a:stretch>
        </p:blipFill>
        <p:spPr>
          <a:xfrm>
            <a:off x="12550140" y="7598215"/>
            <a:ext cx="4742179" cy="1310575"/>
          </a:xfrm>
          <a:prstGeom prst="rect">
            <a:avLst/>
          </a:prstGeom>
        </p:spPr>
      </p:pic>
      <p:cxnSp>
        <p:nvCxnSpPr>
          <p:cNvPr id="11" name="Straight Connector 10">
            <a:extLst>
              <a:ext uri="{FF2B5EF4-FFF2-40B4-BE49-F238E27FC236}">
                <a16:creationId xmlns:a16="http://schemas.microsoft.com/office/drawing/2014/main" id="{2BC32998-1F6D-48B9-B63B-4077FD63C9A7}"/>
              </a:ext>
            </a:extLst>
          </p:cNvPr>
          <p:cNvCxnSpPr>
            <a:cxnSpLocks/>
          </p:cNvCxnSpPr>
          <p:nvPr/>
        </p:nvCxnSpPr>
        <p:spPr>
          <a:xfrm>
            <a:off x="13213080" y="8507587"/>
            <a:ext cx="1021546" cy="0"/>
          </a:xfrm>
          <a:prstGeom prst="line">
            <a:avLst/>
          </a:prstGeom>
          <a:ln w="317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0356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72AF1-2AE4-411B-8EA9-E6A07FC17F05}"/>
              </a:ext>
            </a:extLst>
          </p:cNvPr>
          <p:cNvSpPr>
            <a:spLocks noGrp="1"/>
          </p:cNvSpPr>
          <p:nvPr>
            <p:ph type="title"/>
          </p:nvPr>
        </p:nvSpPr>
        <p:spPr/>
        <p:txBody>
          <a:bodyPr/>
          <a:lstStyle/>
          <a:p>
            <a:r>
              <a:rPr lang="nl-BE" dirty="0">
                <a:solidFill>
                  <a:srgbClr val="5D9CC7"/>
                </a:solidFill>
              </a:rPr>
              <a:t>Voorbeeld statistisch toetsen</a:t>
            </a:r>
          </a:p>
        </p:txBody>
      </p:sp>
      <p:sp>
        <p:nvSpPr>
          <p:cNvPr id="3" name="Content Placeholder 2">
            <a:extLst>
              <a:ext uri="{FF2B5EF4-FFF2-40B4-BE49-F238E27FC236}">
                <a16:creationId xmlns:a16="http://schemas.microsoft.com/office/drawing/2014/main" id="{4F34DFE7-EAFD-4871-8C11-31B937873CF1}"/>
              </a:ext>
            </a:extLst>
          </p:cNvPr>
          <p:cNvSpPr>
            <a:spLocks noGrp="1"/>
          </p:cNvSpPr>
          <p:nvPr>
            <p:ph idx="1"/>
          </p:nvPr>
        </p:nvSpPr>
        <p:spPr>
          <a:xfrm>
            <a:off x="225469" y="1816273"/>
            <a:ext cx="16960241" cy="6864264"/>
          </a:xfrm>
        </p:spPr>
        <p:txBody>
          <a:bodyPr>
            <a:normAutofit/>
          </a:bodyPr>
          <a:lstStyle/>
          <a:p>
            <a:pPr algn="just"/>
            <a:r>
              <a:rPr lang="nl-BE" dirty="0">
                <a:solidFill>
                  <a:srgbClr val="5D9CC7"/>
                </a:solidFill>
              </a:rPr>
              <a:t>De gemiddelde levenstevredenheid (range: 0-10) in de hele populatie Vlamingen is 6.9. Je vraagt je af of de gemiddelde levenstevredenheid bij de studenten CW significant verschilt van deze van de populatie. Je voert een onderzoek uit bij een EAS van 189 studenten CW. De gemiddelde levenstevredenheid is 7.2 met standaardafwijking 1.9. </a:t>
            </a:r>
          </a:p>
          <a:p>
            <a:pPr algn="just"/>
            <a:endParaRPr lang="nl-BE" dirty="0">
              <a:solidFill>
                <a:srgbClr val="5D9CC7"/>
              </a:solidFill>
            </a:endParaRPr>
          </a:p>
          <a:p>
            <a:pPr algn="just"/>
            <a:r>
              <a:rPr lang="nl-BE" dirty="0">
                <a:solidFill>
                  <a:srgbClr val="5D9CC7"/>
                </a:solidFill>
              </a:rPr>
              <a:t>Is de gemiddelde levenstevredenheid van studenten CW significant verschillend van deze van de populatie?</a:t>
            </a:r>
          </a:p>
          <a:p>
            <a:pPr marL="86400" indent="0" algn="just">
              <a:buNone/>
            </a:pPr>
            <a:r>
              <a:rPr lang="nl-BE" dirty="0">
                <a:solidFill>
                  <a:srgbClr val="5D9CC7"/>
                </a:solidFill>
              </a:rPr>
              <a:t>		</a:t>
            </a:r>
          </a:p>
          <a:p>
            <a:endParaRPr lang="nl-BE" dirty="0">
              <a:solidFill>
                <a:srgbClr val="5D9CC7"/>
              </a:solidFill>
            </a:endParaRPr>
          </a:p>
        </p:txBody>
      </p:sp>
      <p:sp>
        <p:nvSpPr>
          <p:cNvPr id="4" name="Slide Number Placeholder 3">
            <a:extLst>
              <a:ext uri="{FF2B5EF4-FFF2-40B4-BE49-F238E27FC236}">
                <a16:creationId xmlns:a16="http://schemas.microsoft.com/office/drawing/2014/main" id="{53E15BB5-97A5-4C95-A648-DF0AFD82C8EF}"/>
              </a:ext>
            </a:extLst>
          </p:cNvPr>
          <p:cNvSpPr>
            <a:spLocks noGrp="1"/>
          </p:cNvSpPr>
          <p:nvPr>
            <p:ph type="sldNum" sz="quarter" idx="12"/>
          </p:nvPr>
        </p:nvSpPr>
        <p:spPr/>
        <p:txBody>
          <a:bodyPr/>
          <a:lstStyle/>
          <a:p>
            <a:fld id="{7AE184E0-0BD4-4705-A12B-9B71DDE63301}" type="slidenum">
              <a:rPr lang="en-GB" noProof="0" smtClean="0"/>
              <a:t>79</a:t>
            </a:fld>
            <a:endParaRPr lang="en-GB" noProof="0" dirty="0"/>
          </a:p>
        </p:txBody>
      </p:sp>
      <p:grpSp>
        <p:nvGrpSpPr>
          <p:cNvPr id="9" name="Group 8">
            <a:extLst>
              <a:ext uri="{FF2B5EF4-FFF2-40B4-BE49-F238E27FC236}">
                <a16:creationId xmlns:a16="http://schemas.microsoft.com/office/drawing/2014/main" id="{9BB0ABDB-D5DE-49A0-B38B-1FC1564DCB92}"/>
              </a:ext>
            </a:extLst>
          </p:cNvPr>
          <p:cNvGrpSpPr/>
          <p:nvPr/>
        </p:nvGrpSpPr>
        <p:grpSpPr>
          <a:xfrm>
            <a:off x="13639367" y="5922930"/>
            <a:ext cx="1652250" cy="2249587"/>
            <a:chOff x="15199764" y="5248405"/>
            <a:chExt cx="1652250" cy="2249587"/>
          </a:xfrm>
          <a:solidFill>
            <a:schemeClr val="bg1"/>
          </a:solidFill>
        </p:grpSpPr>
        <p:pic>
          <p:nvPicPr>
            <p:cNvPr id="10" name="Picture 9">
              <a:extLst>
                <a:ext uri="{FF2B5EF4-FFF2-40B4-BE49-F238E27FC236}">
                  <a16:creationId xmlns:a16="http://schemas.microsoft.com/office/drawing/2014/main" id="{F38A5975-4638-4EFF-AB51-1A4CD6D751BC}"/>
                </a:ext>
              </a:extLst>
            </p:cNvPr>
            <p:cNvPicPr>
              <a:picLocks noChangeAspect="1"/>
            </p:cNvPicPr>
            <p:nvPr/>
          </p:nvPicPr>
          <p:blipFill>
            <a:blip r:embed="rId3"/>
            <a:stretch>
              <a:fillRect/>
            </a:stretch>
          </p:blipFill>
          <p:spPr>
            <a:xfrm>
              <a:off x="15517149" y="5248405"/>
              <a:ext cx="887401" cy="819665"/>
            </a:xfrm>
            <a:prstGeom prst="rect">
              <a:avLst/>
            </a:prstGeom>
            <a:grpFill/>
            <a:ln w="28575">
              <a:solidFill>
                <a:srgbClr val="008000"/>
              </a:solidFill>
            </a:ln>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2385-0EB3-4032-88BE-B15D0925411C}"/>
                    </a:ext>
                  </a:extLst>
                </p:cNvPr>
                <p:cNvSpPr txBox="1"/>
                <p:nvPr/>
              </p:nvSpPr>
              <p:spPr>
                <a:xfrm>
                  <a:off x="15199764" y="6106585"/>
                  <a:ext cx="1652250" cy="1391407"/>
                </a:xfrm>
                <a:prstGeom prst="rect">
                  <a:avLst/>
                </a:prstGeom>
                <a:grpFill/>
              </p:spPr>
              <p:txBody>
                <a:bodyPr wrap="square" rtlCol="0">
                  <a:spAutoFit/>
                </a:bodyPr>
                <a:lstStyle/>
                <a:p>
                  <a:pPr algn="ctr">
                    <a:lnSpc>
                      <a:spcPct val="120000"/>
                    </a:lnSpc>
                  </a:pPr>
                  <a:r>
                    <a:rPr lang="nl-BE" sz="1800" dirty="0">
                      <a:solidFill>
                        <a:srgbClr val="339933"/>
                      </a:solidFill>
                    </a:rPr>
                    <a:t>n = 189</a:t>
                  </a:r>
                  <a:endParaRPr lang="nl-BE" sz="1800" i="1" dirty="0">
                    <a:solidFill>
                      <a:srgbClr val="339933"/>
                    </a:solidFill>
                    <a:latin typeface="+mj-lt"/>
                  </a:endParaRPr>
                </a:p>
                <a:p>
                  <a:pPr algn="ctr">
                    <a:lnSpc>
                      <a:spcPct val="120000"/>
                    </a:lnSpc>
                  </a:pPr>
                  <a14:m>
                    <m:oMath xmlns:m="http://schemas.openxmlformats.org/officeDocument/2006/math">
                      <m:acc>
                        <m:accPr>
                          <m:chr m:val="̄"/>
                          <m:ctrlPr>
                            <a:rPr lang="nl-BE" sz="1800" i="1">
                              <a:solidFill>
                                <a:srgbClr val="339933"/>
                              </a:solidFill>
                              <a:latin typeface="Cambria Math" panose="02040503050406030204" pitchFamily="18" charset="0"/>
                            </a:rPr>
                          </m:ctrlPr>
                        </m:accPr>
                        <m:e>
                          <m:r>
                            <a:rPr lang="nl-BE" sz="1800" i="1">
                              <a:solidFill>
                                <a:srgbClr val="339933"/>
                              </a:solidFill>
                              <a:latin typeface="Cambria Math" panose="02040503050406030204" pitchFamily="18" charset="0"/>
                            </a:rPr>
                            <m:t>𝑥</m:t>
                          </m:r>
                        </m:e>
                      </m:acc>
                    </m:oMath>
                  </a14:m>
                  <a:r>
                    <a:rPr lang="nl-BE" sz="1800" dirty="0">
                      <a:solidFill>
                        <a:srgbClr val="339933"/>
                      </a:solidFill>
                      <a:latin typeface="+mj-lt"/>
                    </a:rPr>
                    <a:t> = 7.2</a:t>
                  </a:r>
                </a:p>
                <a:p>
                  <a:pPr algn="ctr">
                    <a:lnSpc>
                      <a:spcPct val="120000"/>
                    </a:lnSpc>
                  </a:pPr>
                  <a:r>
                    <a:rPr lang="nl-BE" sz="1800" dirty="0">
                      <a:solidFill>
                        <a:srgbClr val="339933"/>
                      </a:solidFill>
                      <a:latin typeface="+mj-lt"/>
                    </a:rPr>
                    <a:t>s = 1.9</a:t>
                  </a:r>
                </a:p>
                <a:p>
                  <a:pPr algn="ctr">
                    <a:lnSpc>
                      <a:spcPct val="120000"/>
                    </a:lnSpc>
                  </a:pPr>
                  <a:endParaRPr lang="nl-BE" sz="1800" dirty="0">
                    <a:latin typeface="+mj-lt"/>
                  </a:endParaRPr>
                </a:p>
              </p:txBody>
            </p:sp>
          </mc:Choice>
          <mc:Fallback xmlns="">
            <p:sp>
              <p:nvSpPr>
                <p:cNvPr id="11" name="TextBox 10">
                  <a:extLst>
                    <a:ext uri="{FF2B5EF4-FFF2-40B4-BE49-F238E27FC236}">
                      <a16:creationId xmlns:a16="http://schemas.microsoft.com/office/drawing/2014/main" id="{94242385-0EB3-4032-88BE-B15D0925411C}"/>
                    </a:ext>
                  </a:extLst>
                </p:cNvPr>
                <p:cNvSpPr txBox="1">
                  <a:spLocks noRot="1" noChangeAspect="1" noMove="1" noResize="1" noEditPoints="1" noAdjustHandles="1" noChangeArrowheads="1" noChangeShapeType="1" noTextEdit="1"/>
                </p:cNvSpPr>
                <p:nvPr/>
              </p:nvSpPr>
              <p:spPr>
                <a:xfrm>
                  <a:off x="15199764" y="6106585"/>
                  <a:ext cx="1652250" cy="1391407"/>
                </a:xfrm>
                <a:prstGeom prst="rect">
                  <a:avLst/>
                </a:prstGeom>
                <a:blipFill>
                  <a:blip r:embed="rId4"/>
                  <a:stretch>
                    <a:fillRect/>
                  </a:stretch>
                </a:blipFill>
              </p:spPr>
              <p:txBody>
                <a:bodyPr/>
                <a:lstStyle/>
                <a:p>
                  <a:r>
                    <a:rPr lang="nl-BE">
                      <a:noFill/>
                    </a:rPr>
                    <a:t> </a:t>
                  </a:r>
                </a:p>
              </p:txBody>
            </p:sp>
          </mc:Fallback>
        </mc:AlternateContent>
      </p:grpSp>
      <p:grpSp>
        <p:nvGrpSpPr>
          <p:cNvPr id="13" name="Group 12">
            <a:extLst>
              <a:ext uri="{FF2B5EF4-FFF2-40B4-BE49-F238E27FC236}">
                <a16:creationId xmlns:a16="http://schemas.microsoft.com/office/drawing/2014/main" id="{734F6640-7F1C-46B2-A56D-6BB4568B71FC}"/>
              </a:ext>
            </a:extLst>
          </p:cNvPr>
          <p:cNvGrpSpPr/>
          <p:nvPr/>
        </p:nvGrpSpPr>
        <p:grpSpPr>
          <a:xfrm>
            <a:off x="9195950" y="5481358"/>
            <a:ext cx="2549324" cy="1901971"/>
            <a:chOff x="11300292" y="1805432"/>
            <a:chExt cx="2549324" cy="1901971"/>
          </a:xfrm>
        </p:grpSpPr>
        <p:pic>
          <p:nvPicPr>
            <p:cNvPr id="14" name="Picture 13">
              <a:extLst>
                <a:ext uri="{FF2B5EF4-FFF2-40B4-BE49-F238E27FC236}">
                  <a16:creationId xmlns:a16="http://schemas.microsoft.com/office/drawing/2014/main" id="{443B469E-76BA-4C27-91BA-5A4AC429F2AA}"/>
                </a:ext>
              </a:extLst>
            </p:cNvPr>
            <p:cNvPicPr>
              <a:picLocks noChangeAspect="1"/>
            </p:cNvPicPr>
            <p:nvPr/>
          </p:nvPicPr>
          <p:blipFill>
            <a:blip r:embed="rId5"/>
            <a:stretch>
              <a:fillRect/>
            </a:stretch>
          </p:blipFill>
          <p:spPr>
            <a:xfrm>
              <a:off x="11917730" y="1805432"/>
              <a:ext cx="1314449" cy="1191915"/>
            </a:xfrm>
            <a:prstGeom prst="rect">
              <a:avLst/>
            </a:prstGeom>
            <a:ln w="28575">
              <a:solidFill>
                <a:srgbClr val="00B0F0"/>
              </a:solidFill>
            </a:ln>
          </p:spPr>
        </p:pic>
        <p:sp>
          <p:nvSpPr>
            <p:cNvPr id="15" name="TextBox 14">
              <a:extLst>
                <a:ext uri="{FF2B5EF4-FFF2-40B4-BE49-F238E27FC236}">
                  <a16:creationId xmlns:a16="http://schemas.microsoft.com/office/drawing/2014/main" id="{FA7B09CA-A8B5-4C50-8540-835F81CA55E7}"/>
                </a:ext>
              </a:extLst>
            </p:cNvPr>
            <p:cNvSpPr txBox="1"/>
            <p:nvPr/>
          </p:nvSpPr>
          <p:spPr>
            <a:xfrm>
              <a:off x="11300292" y="3036194"/>
              <a:ext cx="2549324" cy="671209"/>
            </a:xfrm>
            <a:prstGeom prst="rect">
              <a:avLst/>
            </a:prstGeom>
            <a:noFill/>
          </p:spPr>
          <p:txBody>
            <a:bodyPr wrap="square" rtlCol="0">
              <a:spAutoFit/>
            </a:bodyPr>
            <a:lstStyle/>
            <a:p>
              <a:pPr algn="ctr"/>
              <a:r>
                <a:rPr lang="nl-BE" sz="1800" dirty="0">
                  <a:solidFill>
                    <a:srgbClr val="1E64C8"/>
                  </a:solidFill>
                </a:rPr>
                <a:t>(µ = 6.9)</a:t>
              </a:r>
            </a:p>
            <a:p>
              <a:pPr>
                <a:lnSpc>
                  <a:spcPct val="120000"/>
                </a:lnSpc>
              </a:pPr>
              <a:endParaRPr lang="nl-BE" sz="1800" dirty="0"/>
            </a:p>
          </p:txBody>
        </p:sp>
      </p:grpSp>
    </p:spTree>
    <p:extLst>
      <p:ext uri="{BB962C8B-B14F-4D97-AF65-F5344CB8AC3E}">
        <p14:creationId xmlns:p14="http://schemas.microsoft.com/office/powerpoint/2010/main" val="2751840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A2A02A-32A0-4479-8CD2-D21651C3B13B}"/>
              </a:ext>
            </a:extLst>
          </p:cNvPr>
          <p:cNvSpPr>
            <a:spLocks noGrp="1"/>
          </p:cNvSpPr>
          <p:nvPr>
            <p:ph type="title"/>
          </p:nvPr>
        </p:nvSpPr>
        <p:spPr/>
        <p:txBody>
          <a:bodyPr/>
          <a:lstStyle/>
          <a:p>
            <a:r>
              <a:rPr lang="nl-BE" dirty="0"/>
              <a:t>Representativiteit</a:t>
            </a:r>
          </a:p>
        </p:txBody>
      </p:sp>
      <p:sp>
        <p:nvSpPr>
          <p:cNvPr id="3" name="Tijdelijke aanduiding voor inhoud 2">
            <a:extLst>
              <a:ext uri="{FF2B5EF4-FFF2-40B4-BE49-F238E27FC236}">
                <a16:creationId xmlns:a16="http://schemas.microsoft.com/office/drawing/2014/main" id="{17F63578-C83F-4B8A-9603-D49D83583846}"/>
              </a:ext>
            </a:extLst>
          </p:cNvPr>
          <p:cNvSpPr>
            <a:spLocks noGrp="1"/>
          </p:cNvSpPr>
          <p:nvPr>
            <p:ph idx="1"/>
          </p:nvPr>
        </p:nvSpPr>
        <p:spPr/>
        <p:txBody>
          <a:bodyPr/>
          <a:lstStyle/>
          <a:p>
            <a:r>
              <a:rPr lang="nl-BE" dirty="0"/>
              <a:t>Voorwaarde voor inductieve statistiek	: </a:t>
            </a:r>
            <a:r>
              <a:rPr lang="nl-BE" b="1" dirty="0">
                <a:solidFill>
                  <a:srgbClr val="C00000"/>
                </a:solidFill>
              </a:rPr>
              <a:t>Representativiteit</a:t>
            </a:r>
          </a:p>
          <a:p>
            <a:pPr lvl="1"/>
            <a:r>
              <a:rPr lang="nl-BE" dirty="0"/>
              <a:t>De steekproef moet een zo goed mogelijk afspiegeling zijn van de populatie</a:t>
            </a:r>
          </a:p>
          <a:p>
            <a:pPr marL="720000" lvl="1" indent="0">
              <a:buNone/>
            </a:pPr>
            <a:r>
              <a:rPr lang="nl-BE" dirty="0">
                <a:sym typeface="Wingdings" panose="05000000000000000000" pitchFamily="2" charset="2"/>
              </a:rPr>
              <a:t>		 </a:t>
            </a:r>
            <a:r>
              <a:rPr lang="nl-BE" dirty="0"/>
              <a:t>Aselecte steekproef: </a:t>
            </a:r>
          </a:p>
          <a:p>
            <a:pPr marL="720000" lvl="1" indent="0">
              <a:buNone/>
            </a:pPr>
            <a:r>
              <a:rPr lang="nl-BE" dirty="0"/>
              <a:t>			elke eenheid heeft een even grote kans om gekozen te worden</a:t>
            </a:r>
          </a:p>
          <a:p>
            <a:endParaRPr lang="nl-BE" dirty="0"/>
          </a:p>
        </p:txBody>
      </p:sp>
      <p:sp>
        <p:nvSpPr>
          <p:cNvPr id="4" name="Tijdelijke aanduiding voor dianummer 3">
            <a:extLst>
              <a:ext uri="{FF2B5EF4-FFF2-40B4-BE49-F238E27FC236}">
                <a16:creationId xmlns:a16="http://schemas.microsoft.com/office/drawing/2014/main" id="{8038E325-2DAC-4CA8-90E3-E04587988033}"/>
              </a:ext>
            </a:extLst>
          </p:cNvPr>
          <p:cNvSpPr>
            <a:spLocks noGrp="1"/>
          </p:cNvSpPr>
          <p:nvPr>
            <p:ph type="sldNum" sz="quarter" idx="12"/>
          </p:nvPr>
        </p:nvSpPr>
        <p:spPr/>
        <p:txBody>
          <a:bodyPr/>
          <a:lstStyle/>
          <a:p>
            <a:fld id="{7AE184E0-0BD4-4705-A12B-9B71DDE63301}" type="slidenum">
              <a:rPr lang="en-GB" noProof="0" smtClean="0"/>
              <a:t>8</a:t>
            </a:fld>
            <a:endParaRPr lang="en-GB" noProof="0" dirty="0"/>
          </a:p>
        </p:txBody>
      </p:sp>
      <p:sp>
        <p:nvSpPr>
          <p:cNvPr id="12" name="Rechthoek 11">
            <a:extLst>
              <a:ext uri="{FF2B5EF4-FFF2-40B4-BE49-F238E27FC236}">
                <a16:creationId xmlns:a16="http://schemas.microsoft.com/office/drawing/2014/main" id="{767B08F6-7579-4409-861F-277C8BB1E4D2}"/>
              </a:ext>
            </a:extLst>
          </p:cNvPr>
          <p:cNvSpPr/>
          <p:nvPr/>
        </p:nvSpPr>
        <p:spPr>
          <a:xfrm>
            <a:off x="12017829" y="4482205"/>
            <a:ext cx="1146628" cy="263966"/>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6" name="Afbeelding 5">
            <a:extLst>
              <a:ext uri="{FF2B5EF4-FFF2-40B4-BE49-F238E27FC236}">
                <a16:creationId xmlns:a16="http://schemas.microsoft.com/office/drawing/2014/main" id="{E70CA911-053F-463C-8E65-FD45DCE5D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306" y="4614188"/>
            <a:ext cx="8833164" cy="3643758"/>
          </a:xfrm>
          <a:prstGeom prst="rect">
            <a:avLst/>
          </a:prstGeom>
        </p:spPr>
      </p:pic>
      <p:sp>
        <p:nvSpPr>
          <p:cNvPr id="8" name="Tijdelijke aanduiding voor inhoud 7">
            <a:extLst>
              <a:ext uri="{FF2B5EF4-FFF2-40B4-BE49-F238E27FC236}">
                <a16:creationId xmlns:a16="http://schemas.microsoft.com/office/drawing/2014/main" id="{2A06EE20-C968-4881-83C7-F7223A3B3BCB}"/>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5364165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AC04-6983-4B3B-A3AE-98007C50E878}"/>
              </a:ext>
            </a:extLst>
          </p:cNvPr>
          <p:cNvSpPr>
            <a:spLocks noGrp="1"/>
          </p:cNvSpPr>
          <p:nvPr>
            <p:ph type="title"/>
          </p:nvPr>
        </p:nvSpPr>
        <p:spPr>
          <a:solidFill>
            <a:srgbClr val="80C0E0"/>
          </a:solidFill>
        </p:spPr>
        <p:txBody>
          <a:bodyPr/>
          <a:lstStyle/>
          <a:p>
            <a:r>
              <a:rPr lang="nl-BE" dirty="0"/>
              <a:t>Voorbeeld statistisch toetsen (t-verdeling)</a:t>
            </a:r>
          </a:p>
        </p:txBody>
      </p:sp>
      <p:sp>
        <p:nvSpPr>
          <p:cNvPr id="3" name="Content Placeholder 2">
            <a:extLst>
              <a:ext uri="{FF2B5EF4-FFF2-40B4-BE49-F238E27FC236}">
                <a16:creationId xmlns:a16="http://schemas.microsoft.com/office/drawing/2014/main" id="{F532D6E2-E76C-4DAC-9C7A-F47F61CBB939}"/>
              </a:ext>
            </a:extLst>
          </p:cNvPr>
          <p:cNvSpPr>
            <a:spLocks noGrp="1"/>
          </p:cNvSpPr>
          <p:nvPr>
            <p:ph idx="1"/>
          </p:nvPr>
        </p:nvSpPr>
        <p:spPr/>
        <p:txBody>
          <a:bodyPr>
            <a:normAutofit/>
          </a:bodyPr>
          <a:lstStyle/>
          <a:p>
            <a:r>
              <a:rPr lang="nl-BE" dirty="0"/>
              <a:t>Stap A: Formuleer de nulhypothese</a:t>
            </a:r>
          </a:p>
          <a:p>
            <a:pPr lvl="1"/>
            <a:r>
              <a:rPr lang="nl-BE" dirty="0"/>
              <a:t>H</a:t>
            </a:r>
            <a:r>
              <a:rPr lang="nl-BE" baseline="-25000" dirty="0"/>
              <a:t>0</a:t>
            </a:r>
            <a:r>
              <a:rPr lang="nl-BE" dirty="0"/>
              <a:t>: µ</a:t>
            </a:r>
            <a:r>
              <a:rPr lang="nl-BE" baseline="-25000" dirty="0"/>
              <a:t> </a:t>
            </a:r>
            <a:r>
              <a:rPr lang="nl-BE" dirty="0"/>
              <a:t>= 6.9</a:t>
            </a:r>
          </a:p>
          <a:p>
            <a:pPr lvl="1"/>
            <a:r>
              <a:rPr lang="nl-BE" dirty="0"/>
              <a:t>H</a:t>
            </a:r>
            <a:r>
              <a:rPr lang="nl-BE" baseline="-25000" dirty="0"/>
              <a:t>a</a:t>
            </a:r>
            <a:r>
              <a:rPr lang="nl-BE" dirty="0"/>
              <a:t>: µ </a:t>
            </a:r>
            <a:r>
              <a:rPr lang="nl-BE" dirty="0">
                <a:sym typeface="Symbol" pitchFamily="18" charset="2"/>
              </a:rPr>
              <a:t></a:t>
            </a:r>
            <a:r>
              <a:rPr lang="nl-BE" dirty="0"/>
              <a:t>  6.9</a:t>
            </a:r>
          </a:p>
          <a:p>
            <a:endParaRPr lang="nl-BE" dirty="0"/>
          </a:p>
          <a:p>
            <a:r>
              <a:rPr lang="nl-BE" dirty="0"/>
              <a:t>Stap B: Bepaal de steekproevenverdeling </a:t>
            </a:r>
          </a:p>
          <a:p>
            <a:pPr lvl="1"/>
            <a:r>
              <a:rPr lang="nl-BE" dirty="0"/>
              <a:t>t verdeling</a:t>
            </a:r>
          </a:p>
          <a:p>
            <a:pPr lvl="1"/>
            <a:r>
              <a:rPr lang="nl-BE" dirty="0">
                <a:solidFill>
                  <a:srgbClr val="002060"/>
                </a:solidFill>
                <a:sym typeface="Wingdings" panose="05000000000000000000" pitchFamily="2" charset="2"/>
              </a:rPr>
              <a:t>N(6.9; 1.9/</a:t>
            </a:r>
            <a:r>
              <a:rPr lang="nl-BE" dirty="0">
                <a:solidFill>
                  <a:srgbClr val="002060"/>
                </a:solidFill>
                <a:sym typeface="Symbol" panose="05050102010706020507" pitchFamily="18" charset="2"/>
              </a:rPr>
              <a:t>  189</a:t>
            </a:r>
            <a:r>
              <a:rPr lang="nl-BE" dirty="0">
                <a:solidFill>
                  <a:srgbClr val="002060"/>
                </a:solidFill>
                <a:sym typeface="Wingdings" panose="05000000000000000000" pitchFamily="2" charset="2"/>
              </a:rPr>
              <a:t>) met </a:t>
            </a:r>
            <a:r>
              <a:rPr lang="nl-BE" dirty="0" err="1">
                <a:solidFill>
                  <a:srgbClr val="002060"/>
                </a:solidFill>
                <a:sym typeface="Wingdings" panose="05000000000000000000" pitchFamily="2" charset="2"/>
              </a:rPr>
              <a:t>df</a:t>
            </a:r>
            <a:r>
              <a:rPr lang="nl-BE" dirty="0">
                <a:solidFill>
                  <a:srgbClr val="002060"/>
                </a:solidFill>
                <a:sym typeface="Wingdings" panose="05000000000000000000" pitchFamily="2" charset="2"/>
              </a:rPr>
              <a:t> = 188</a:t>
            </a:r>
            <a:endParaRPr lang="nl-BE" dirty="0">
              <a:solidFill>
                <a:srgbClr val="002060"/>
              </a:solidFill>
            </a:endParaRPr>
          </a:p>
          <a:p>
            <a:endParaRPr lang="nl-BE" dirty="0"/>
          </a:p>
          <a:p>
            <a:r>
              <a:rPr lang="nl-BE" dirty="0"/>
              <a:t>Stap C: toetsingsgrootheid:</a:t>
            </a:r>
          </a:p>
          <a:p>
            <a:pPr lvl="1"/>
            <a:r>
              <a:rPr lang="nl-BE" dirty="0"/>
              <a:t>t= (7.2 – 6.9)/ 0.138 = 2.17</a:t>
            </a:r>
          </a:p>
          <a:p>
            <a:pPr lvl="1"/>
            <a:endParaRPr lang="nl-BE" dirty="0"/>
          </a:p>
          <a:p>
            <a:endParaRPr lang="nl-BE" dirty="0"/>
          </a:p>
          <a:p>
            <a:endParaRPr lang="nl-BE" dirty="0"/>
          </a:p>
          <a:p>
            <a:endParaRPr lang="nl-BE" dirty="0"/>
          </a:p>
        </p:txBody>
      </p:sp>
      <p:sp>
        <p:nvSpPr>
          <p:cNvPr id="4" name="Slide Number Placeholder 3">
            <a:extLst>
              <a:ext uri="{FF2B5EF4-FFF2-40B4-BE49-F238E27FC236}">
                <a16:creationId xmlns:a16="http://schemas.microsoft.com/office/drawing/2014/main" id="{14E18DA6-EC84-4AC0-A856-687486B3FEF1}"/>
              </a:ext>
            </a:extLst>
          </p:cNvPr>
          <p:cNvSpPr>
            <a:spLocks noGrp="1"/>
          </p:cNvSpPr>
          <p:nvPr>
            <p:ph type="sldNum" sz="quarter" idx="12"/>
          </p:nvPr>
        </p:nvSpPr>
        <p:spPr/>
        <p:txBody>
          <a:bodyPr/>
          <a:lstStyle/>
          <a:p>
            <a:fld id="{7AE184E0-0BD4-4705-A12B-9B71DDE63301}" type="slidenum">
              <a:rPr lang="en-GB" noProof="0" smtClean="0"/>
              <a:t>80</a:t>
            </a:fld>
            <a:endParaRPr lang="en-GB" noProof="0" dirty="0"/>
          </a:p>
        </p:txBody>
      </p:sp>
      <p:sp>
        <p:nvSpPr>
          <p:cNvPr id="5" name="Content Placeholder 4">
            <a:extLst>
              <a:ext uri="{FF2B5EF4-FFF2-40B4-BE49-F238E27FC236}">
                <a16:creationId xmlns:a16="http://schemas.microsoft.com/office/drawing/2014/main" id="{CD02CB28-1739-4055-BCF2-F7978B28D4BF}"/>
              </a:ext>
            </a:extLst>
          </p:cNvPr>
          <p:cNvSpPr>
            <a:spLocks noGrp="1"/>
          </p:cNvSpPr>
          <p:nvPr>
            <p:ph idx="13"/>
          </p:nvPr>
        </p:nvSpPr>
        <p:spPr/>
        <p:txBody>
          <a:bodyPr/>
          <a:lstStyle/>
          <a:p>
            <a:endParaRPr lang="nl-BE"/>
          </a:p>
        </p:txBody>
      </p:sp>
      <p:grpSp>
        <p:nvGrpSpPr>
          <p:cNvPr id="17" name="Group 16">
            <a:extLst>
              <a:ext uri="{FF2B5EF4-FFF2-40B4-BE49-F238E27FC236}">
                <a16:creationId xmlns:a16="http://schemas.microsoft.com/office/drawing/2014/main" id="{FCDB8414-A5D3-4D15-A4B8-EB6937E5BB43}"/>
              </a:ext>
            </a:extLst>
          </p:cNvPr>
          <p:cNvGrpSpPr/>
          <p:nvPr/>
        </p:nvGrpSpPr>
        <p:grpSpPr>
          <a:xfrm>
            <a:off x="14997938" y="1816273"/>
            <a:ext cx="1873799" cy="2160822"/>
            <a:chOff x="14978215" y="1777758"/>
            <a:chExt cx="1873799" cy="2160822"/>
          </a:xfrm>
        </p:grpSpPr>
        <p:pic>
          <p:nvPicPr>
            <p:cNvPr id="10" name="Picture 9">
              <a:extLst>
                <a:ext uri="{FF2B5EF4-FFF2-40B4-BE49-F238E27FC236}">
                  <a16:creationId xmlns:a16="http://schemas.microsoft.com/office/drawing/2014/main" id="{A212C291-D6C5-46DF-B59B-E3C2E24EA0E7}"/>
                </a:ext>
              </a:extLst>
            </p:cNvPr>
            <p:cNvPicPr>
              <a:picLocks noChangeAspect="1"/>
            </p:cNvPicPr>
            <p:nvPr/>
          </p:nvPicPr>
          <p:blipFill>
            <a:blip r:embed="rId3"/>
            <a:stretch>
              <a:fillRect/>
            </a:stretch>
          </p:blipFill>
          <p:spPr>
            <a:xfrm>
              <a:off x="15257891" y="1777758"/>
              <a:ext cx="1314449" cy="1191915"/>
            </a:xfrm>
            <a:prstGeom prst="rect">
              <a:avLst/>
            </a:prstGeom>
            <a:ln w="28575">
              <a:solidFill>
                <a:srgbClr val="008000"/>
              </a:solidFill>
            </a:ln>
          </p:spPr>
        </p:pic>
        <p:sp>
          <p:nvSpPr>
            <p:cNvPr id="16" name="TextBox 15">
              <a:extLst>
                <a:ext uri="{FF2B5EF4-FFF2-40B4-BE49-F238E27FC236}">
                  <a16:creationId xmlns:a16="http://schemas.microsoft.com/office/drawing/2014/main" id="{B931463B-934D-4CC1-A8FC-E8F6DACE22C7}"/>
                </a:ext>
              </a:extLst>
            </p:cNvPr>
            <p:cNvSpPr txBox="1"/>
            <p:nvPr/>
          </p:nvSpPr>
          <p:spPr>
            <a:xfrm>
              <a:off x="14978215" y="2990372"/>
              <a:ext cx="1873799" cy="948208"/>
            </a:xfrm>
            <a:prstGeom prst="rect">
              <a:avLst/>
            </a:prstGeom>
            <a:noFill/>
          </p:spPr>
          <p:txBody>
            <a:bodyPr wrap="square" rtlCol="0">
              <a:spAutoFit/>
            </a:bodyPr>
            <a:lstStyle/>
            <a:p>
              <a:pPr algn="ctr"/>
              <a:r>
                <a:rPr lang="nl-BE" sz="1800" dirty="0">
                  <a:solidFill>
                    <a:srgbClr val="339933"/>
                  </a:solidFill>
                </a:rPr>
                <a:t>CW</a:t>
              </a:r>
            </a:p>
            <a:p>
              <a:pPr algn="ctr"/>
              <a:r>
                <a:rPr lang="nl-BE" sz="1800" dirty="0">
                  <a:solidFill>
                    <a:srgbClr val="339933"/>
                  </a:solidFill>
                </a:rPr>
                <a:t>(µ = ?, </a:t>
              </a:r>
              <a:r>
                <a:rPr lang="nl-BE" sz="1800" b="1" dirty="0">
                  <a:solidFill>
                    <a:srgbClr val="339933"/>
                  </a:solidFill>
                  <a:latin typeface="GreekC" panose="00000400000000000000" pitchFamily="2" charset="0"/>
                  <a:cs typeface="GreekC" panose="00000400000000000000" pitchFamily="2" charset="0"/>
                </a:rPr>
                <a:t>s</a:t>
              </a:r>
              <a:r>
                <a:rPr lang="nl-BE" sz="1800" b="1" dirty="0">
                  <a:solidFill>
                    <a:srgbClr val="339933"/>
                  </a:solidFill>
                </a:rPr>
                <a:t> </a:t>
              </a:r>
              <a:r>
                <a:rPr lang="nl-BE" sz="1800" dirty="0">
                  <a:solidFill>
                    <a:srgbClr val="339933"/>
                  </a:solidFill>
                </a:rPr>
                <a:t>= ?)</a:t>
              </a:r>
            </a:p>
            <a:p>
              <a:pPr>
                <a:lnSpc>
                  <a:spcPct val="120000"/>
                </a:lnSpc>
              </a:pPr>
              <a:endParaRPr lang="nl-BE" sz="1800" dirty="0"/>
            </a:p>
          </p:txBody>
        </p:sp>
      </p:grpSp>
      <p:cxnSp>
        <p:nvCxnSpPr>
          <p:cNvPr id="7" name="Straight Arrow Connector 6">
            <a:extLst>
              <a:ext uri="{FF2B5EF4-FFF2-40B4-BE49-F238E27FC236}">
                <a16:creationId xmlns:a16="http://schemas.microsoft.com/office/drawing/2014/main" id="{F88E4A2E-7CF5-4013-ADC2-E51DDE8E9D48}"/>
              </a:ext>
            </a:extLst>
          </p:cNvPr>
          <p:cNvCxnSpPr>
            <a:cxnSpLocks/>
          </p:cNvCxnSpPr>
          <p:nvPr/>
        </p:nvCxnSpPr>
        <p:spPr>
          <a:xfrm>
            <a:off x="16030575" y="4100792"/>
            <a:ext cx="0" cy="604558"/>
          </a:xfrm>
          <a:prstGeom prst="straightConnector1">
            <a:avLst/>
          </a:prstGeom>
          <a:ln w="31750">
            <a:solidFill>
              <a:srgbClr val="339933"/>
            </a:solidFill>
            <a:headEnd type="none" w="lg" len="lg"/>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Object 12">
            <a:extLst>
              <a:ext uri="{FF2B5EF4-FFF2-40B4-BE49-F238E27FC236}">
                <a16:creationId xmlns:a16="http://schemas.microsoft.com/office/drawing/2014/main" id="{33E99F2F-7956-41E9-A5EF-DF08FB884BC5}"/>
              </a:ext>
            </a:extLst>
          </p:cNvPr>
          <p:cNvGraphicFramePr>
            <a:graphicFrameLocks noChangeAspect="1"/>
          </p:cNvGraphicFramePr>
          <p:nvPr/>
        </p:nvGraphicFramePr>
        <p:xfrm>
          <a:off x="8189722" y="5934159"/>
          <a:ext cx="2192288" cy="1406269"/>
        </p:xfrm>
        <a:graphic>
          <a:graphicData uri="http://schemas.openxmlformats.org/presentationml/2006/ole">
            <mc:AlternateContent xmlns:mc="http://schemas.openxmlformats.org/markup-compatibility/2006">
              <mc:Choice xmlns:v="urn:schemas-microsoft-com:vml" Requires="v">
                <p:oleObj name="Vergelijking" r:id="rId4" imgW="685800" imgH="495000" progId="Equation.3">
                  <p:embed/>
                </p:oleObj>
              </mc:Choice>
              <mc:Fallback>
                <p:oleObj name="Vergelijking" r:id="rId4" imgW="685800" imgH="495000" progId="Equation.3">
                  <p:embed/>
                  <p:pic>
                    <p:nvPicPr>
                      <p:cNvPr id="25" name="Object 12">
                        <a:extLst>
                          <a:ext uri="{FF2B5EF4-FFF2-40B4-BE49-F238E27FC236}">
                            <a16:creationId xmlns:a16="http://schemas.microsoft.com/office/drawing/2014/main" id="{33E99F2F-7956-41E9-A5EF-DF08FB884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9722" y="5934159"/>
                        <a:ext cx="2192288" cy="1406269"/>
                      </a:xfrm>
                      <a:prstGeom prst="rect">
                        <a:avLst/>
                      </a:prstGeom>
                      <a:solidFill>
                        <a:schemeClr val="bg1"/>
                      </a:solidFill>
                      <a:ln w="19050">
                        <a:solidFill>
                          <a:schemeClr val="bg1"/>
                        </a:solidFill>
                        <a:miter lim="800000"/>
                        <a:headEnd/>
                        <a:tailEnd/>
                      </a:ln>
                    </p:spPr>
                  </p:pic>
                </p:oleObj>
              </mc:Fallback>
            </mc:AlternateContent>
          </a:graphicData>
        </a:graphic>
      </p:graphicFrame>
      <p:grpSp>
        <p:nvGrpSpPr>
          <p:cNvPr id="26" name="Group 25">
            <a:extLst>
              <a:ext uri="{FF2B5EF4-FFF2-40B4-BE49-F238E27FC236}">
                <a16:creationId xmlns:a16="http://schemas.microsoft.com/office/drawing/2014/main" id="{27F9623B-BB2D-450C-BAFC-3D2DBA45B789}"/>
              </a:ext>
            </a:extLst>
          </p:cNvPr>
          <p:cNvGrpSpPr/>
          <p:nvPr/>
        </p:nvGrpSpPr>
        <p:grpSpPr>
          <a:xfrm>
            <a:off x="15294801" y="4875813"/>
            <a:ext cx="1652250" cy="2249587"/>
            <a:chOff x="15199764" y="5248405"/>
            <a:chExt cx="1652250" cy="2249587"/>
          </a:xfrm>
          <a:solidFill>
            <a:schemeClr val="bg1"/>
          </a:solidFill>
        </p:grpSpPr>
        <p:pic>
          <p:nvPicPr>
            <p:cNvPr id="27" name="Picture 26">
              <a:extLst>
                <a:ext uri="{FF2B5EF4-FFF2-40B4-BE49-F238E27FC236}">
                  <a16:creationId xmlns:a16="http://schemas.microsoft.com/office/drawing/2014/main" id="{FDC04B9B-F861-4E35-8EDF-6849FD81D803}"/>
                </a:ext>
              </a:extLst>
            </p:cNvPr>
            <p:cNvPicPr>
              <a:picLocks noChangeAspect="1"/>
            </p:cNvPicPr>
            <p:nvPr/>
          </p:nvPicPr>
          <p:blipFill>
            <a:blip r:embed="rId6"/>
            <a:stretch>
              <a:fillRect/>
            </a:stretch>
          </p:blipFill>
          <p:spPr>
            <a:xfrm>
              <a:off x="15517149" y="5248405"/>
              <a:ext cx="887401" cy="819665"/>
            </a:xfrm>
            <a:prstGeom prst="rect">
              <a:avLst/>
            </a:prstGeom>
            <a:grpFill/>
            <a:ln w="28575">
              <a:solidFill>
                <a:srgbClr val="008000"/>
              </a:solidFill>
            </a:ln>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5C7B984-D32F-4B8F-A118-6DD9973391EE}"/>
                    </a:ext>
                  </a:extLst>
                </p:cNvPr>
                <p:cNvSpPr txBox="1"/>
                <p:nvPr/>
              </p:nvSpPr>
              <p:spPr>
                <a:xfrm>
                  <a:off x="15199764" y="6106585"/>
                  <a:ext cx="1652250" cy="1391407"/>
                </a:xfrm>
                <a:prstGeom prst="rect">
                  <a:avLst/>
                </a:prstGeom>
                <a:grpFill/>
              </p:spPr>
              <p:txBody>
                <a:bodyPr wrap="square" rtlCol="0">
                  <a:spAutoFit/>
                </a:bodyPr>
                <a:lstStyle/>
                <a:p>
                  <a:pPr algn="ctr">
                    <a:lnSpc>
                      <a:spcPct val="120000"/>
                    </a:lnSpc>
                  </a:pPr>
                  <a:r>
                    <a:rPr lang="nl-BE" sz="1800" dirty="0">
                      <a:solidFill>
                        <a:srgbClr val="339933"/>
                      </a:solidFill>
                    </a:rPr>
                    <a:t>n = 189</a:t>
                  </a:r>
                  <a:endParaRPr lang="nl-BE" sz="1800" i="1" dirty="0">
                    <a:solidFill>
                      <a:srgbClr val="339933"/>
                    </a:solidFill>
                    <a:latin typeface="+mj-lt"/>
                  </a:endParaRPr>
                </a:p>
                <a:p>
                  <a:pPr algn="ctr">
                    <a:lnSpc>
                      <a:spcPct val="120000"/>
                    </a:lnSpc>
                  </a:pPr>
                  <a14:m>
                    <m:oMath xmlns:m="http://schemas.openxmlformats.org/officeDocument/2006/math">
                      <m:acc>
                        <m:accPr>
                          <m:chr m:val="̄"/>
                          <m:ctrlPr>
                            <a:rPr lang="nl-BE" sz="1800" i="1">
                              <a:solidFill>
                                <a:srgbClr val="339933"/>
                              </a:solidFill>
                              <a:latin typeface="Cambria Math" panose="02040503050406030204" pitchFamily="18" charset="0"/>
                            </a:rPr>
                          </m:ctrlPr>
                        </m:accPr>
                        <m:e>
                          <m:r>
                            <a:rPr lang="nl-BE" sz="1800" i="1">
                              <a:solidFill>
                                <a:srgbClr val="339933"/>
                              </a:solidFill>
                              <a:latin typeface="Cambria Math" panose="02040503050406030204" pitchFamily="18" charset="0"/>
                            </a:rPr>
                            <m:t>𝑥</m:t>
                          </m:r>
                        </m:e>
                      </m:acc>
                    </m:oMath>
                  </a14:m>
                  <a:r>
                    <a:rPr lang="nl-BE" sz="1800" dirty="0">
                      <a:solidFill>
                        <a:srgbClr val="339933"/>
                      </a:solidFill>
                      <a:latin typeface="+mj-lt"/>
                    </a:rPr>
                    <a:t> = 7.2</a:t>
                  </a:r>
                </a:p>
                <a:p>
                  <a:pPr algn="ctr">
                    <a:lnSpc>
                      <a:spcPct val="120000"/>
                    </a:lnSpc>
                  </a:pPr>
                  <a:r>
                    <a:rPr lang="nl-BE" sz="1800" dirty="0">
                      <a:solidFill>
                        <a:srgbClr val="339933"/>
                      </a:solidFill>
                      <a:latin typeface="+mj-lt"/>
                    </a:rPr>
                    <a:t>s = 1.9</a:t>
                  </a:r>
                </a:p>
                <a:p>
                  <a:pPr algn="ctr">
                    <a:lnSpc>
                      <a:spcPct val="120000"/>
                    </a:lnSpc>
                  </a:pPr>
                  <a:endParaRPr lang="nl-BE" sz="1800" dirty="0">
                    <a:latin typeface="+mj-lt"/>
                  </a:endParaRPr>
                </a:p>
              </p:txBody>
            </p:sp>
          </mc:Choice>
          <mc:Fallback xmlns="">
            <p:sp>
              <p:nvSpPr>
                <p:cNvPr id="28" name="TextBox 27">
                  <a:extLst>
                    <a:ext uri="{FF2B5EF4-FFF2-40B4-BE49-F238E27FC236}">
                      <a16:creationId xmlns:a16="http://schemas.microsoft.com/office/drawing/2014/main" id="{B5C7B984-D32F-4B8F-A118-6DD9973391EE}"/>
                    </a:ext>
                  </a:extLst>
                </p:cNvPr>
                <p:cNvSpPr txBox="1">
                  <a:spLocks noRot="1" noChangeAspect="1" noMove="1" noResize="1" noEditPoints="1" noAdjustHandles="1" noChangeArrowheads="1" noChangeShapeType="1" noTextEdit="1"/>
                </p:cNvSpPr>
                <p:nvPr/>
              </p:nvSpPr>
              <p:spPr>
                <a:xfrm>
                  <a:off x="15199764" y="6106585"/>
                  <a:ext cx="1652250" cy="1391407"/>
                </a:xfrm>
                <a:prstGeom prst="rect">
                  <a:avLst/>
                </a:prstGeom>
                <a:blipFill>
                  <a:blip r:embed="rId7"/>
                  <a:stretch>
                    <a:fillRect t="-439"/>
                  </a:stretch>
                </a:blipFill>
              </p:spPr>
              <p:txBody>
                <a:bodyPr/>
                <a:lstStyle/>
                <a:p>
                  <a:r>
                    <a:rPr lang="nl-BE">
                      <a:noFill/>
                    </a:rPr>
                    <a:t> </a:t>
                  </a:r>
                </a:p>
              </p:txBody>
            </p:sp>
          </mc:Fallback>
        </mc:AlternateContent>
      </p:grpSp>
      <p:grpSp>
        <p:nvGrpSpPr>
          <p:cNvPr id="29" name="Group 28">
            <a:extLst>
              <a:ext uri="{FF2B5EF4-FFF2-40B4-BE49-F238E27FC236}">
                <a16:creationId xmlns:a16="http://schemas.microsoft.com/office/drawing/2014/main" id="{D3342467-2C56-4CC9-AEB4-4DC4E86AA078}"/>
              </a:ext>
            </a:extLst>
          </p:cNvPr>
          <p:cNvGrpSpPr/>
          <p:nvPr/>
        </p:nvGrpSpPr>
        <p:grpSpPr>
          <a:xfrm>
            <a:off x="12134641" y="1816273"/>
            <a:ext cx="2549324" cy="1901971"/>
            <a:chOff x="11300292" y="1805432"/>
            <a:chExt cx="2549324" cy="1901971"/>
          </a:xfrm>
        </p:grpSpPr>
        <p:pic>
          <p:nvPicPr>
            <p:cNvPr id="30" name="Picture 29">
              <a:extLst>
                <a:ext uri="{FF2B5EF4-FFF2-40B4-BE49-F238E27FC236}">
                  <a16:creationId xmlns:a16="http://schemas.microsoft.com/office/drawing/2014/main" id="{9FF96FD0-3573-4183-8EF0-CEB9D9ED1871}"/>
                </a:ext>
              </a:extLst>
            </p:cNvPr>
            <p:cNvPicPr>
              <a:picLocks noChangeAspect="1"/>
            </p:cNvPicPr>
            <p:nvPr/>
          </p:nvPicPr>
          <p:blipFill>
            <a:blip r:embed="rId3"/>
            <a:stretch>
              <a:fillRect/>
            </a:stretch>
          </p:blipFill>
          <p:spPr>
            <a:xfrm>
              <a:off x="11917730" y="1805432"/>
              <a:ext cx="1314449" cy="1191915"/>
            </a:xfrm>
            <a:prstGeom prst="rect">
              <a:avLst/>
            </a:prstGeom>
            <a:ln w="28575">
              <a:solidFill>
                <a:srgbClr val="00B0F0"/>
              </a:solidFill>
            </a:ln>
          </p:spPr>
        </p:pic>
        <p:sp>
          <p:nvSpPr>
            <p:cNvPr id="31" name="TextBox 30">
              <a:extLst>
                <a:ext uri="{FF2B5EF4-FFF2-40B4-BE49-F238E27FC236}">
                  <a16:creationId xmlns:a16="http://schemas.microsoft.com/office/drawing/2014/main" id="{6F25AFD9-CCC5-484F-A5AC-DF1D952F4C0B}"/>
                </a:ext>
              </a:extLst>
            </p:cNvPr>
            <p:cNvSpPr txBox="1"/>
            <p:nvPr/>
          </p:nvSpPr>
          <p:spPr>
            <a:xfrm>
              <a:off x="11300292" y="3036194"/>
              <a:ext cx="2549324" cy="671209"/>
            </a:xfrm>
            <a:prstGeom prst="rect">
              <a:avLst/>
            </a:prstGeom>
            <a:noFill/>
          </p:spPr>
          <p:txBody>
            <a:bodyPr wrap="square" rtlCol="0">
              <a:spAutoFit/>
            </a:bodyPr>
            <a:lstStyle/>
            <a:p>
              <a:pPr algn="ctr"/>
              <a:r>
                <a:rPr lang="nl-BE" sz="1800" dirty="0">
                  <a:solidFill>
                    <a:srgbClr val="1E64C8"/>
                  </a:solidFill>
                </a:rPr>
                <a:t>(µ = 6.9)</a:t>
              </a:r>
            </a:p>
            <a:p>
              <a:pPr>
                <a:lnSpc>
                  <a:spcPct val="120000"/>
                </a:lnSpc>
              </a:pPr>
              <a:endParaRPr lang="nl-BE" sz="1800" dirty="0"/>
            </a:p>
          </p:txBody>
        </p:sp>
      </p:grpSp>
    </p:spTree>
    <p:extLst>
      <p:ext uri="{BB962C8B-B14F-4D97-AF65-F5344CB8AC3E}">
        <p14:creationId xmlns:p14="http://schemas.microsoft.com/office/powerpoint/2010/main" val="1778933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66B-0115-46F2-82C3-173D8D387836}"/>
              </a:ext>
            </a:extLst>
          </p:cNvPr>
          <p:cNvSpPr>
            <a:spLocks noGrp="1"/>
          </p:cNvSpPr>
          <p:nvPr>
            <p:ph type="title"/>
          </p:nvPr>
        </p:nvSpPr>
        <p:spPr>
          <a:solidFill>
            <a:srgbClr val="80C0E0"/>
          </a:solidFill>
        </p:spPr>
        <p:txBody>
          <a:bodyPr/>
          <a:lstStyle/>
          <a:p>
            <a:r>
              <a:rPr lang="nl-BE" dirty="0"/>
              <a:t>Voorbeeld statistisch toetsen (t-verdeling)</a:t>
            </a:r>
          </a:p>
        </p:txBody>
      </p:sp>
      <p:sp>
        <p:nvSpPr>
          <p:cNvPr id="3" name="Content Placeholder 2">
            <a:extLst>
              <a:ext uri="{FF2B5EF4-FFF2-40B4-BE49-F238E27FC236}">
                <a16:creationId xmlns:a16="http://schemas.microsoft.com/office/drawing/2014/main" id="{81A104BE-AB0A-4F43-8082-98DE3FFE8641}"/>
              </a:ext>
            </a:extLst>
          </p:cNvPr>
          <p:cNvSpPr>
            <a:spLocks noGrp="1"/>
          </p:cNvSpPr>
          <p:nvPr>
            <p:ph idx="1"/>
          </p:nvPr>
        </p:nvSpPr>
        <p:spPr/>
        <p:txBody>
          <a:bodyPr/>
          <a:lstStyle/>
          <a:p>
            <a:endParaRPr lang="nl-BE" dirty="0"/>
          </a:p>
        </p:txBody>
      </p:sp>
      <p:sp>
        <p:nvSpPr>
          <p:cNvPr id="4" name="Slide Number Placeholder 3">
            <a:extLst>
              <a:ext uri="{FF2B5EF4-FFF2-40B4-BE49-F238E27FC236}">
                <a16:creationId xmlns:a16="http://schemas.microsoft.com/office/drawing/2014/main" id="{B58108AC-2664-4495-AF22-47188B46D817}"/>
              </a:ext>
            </a:extLst>
          </p:cNvPr>
          <p:cNvSpPr>
            <a:spLocks noGrp="1"/>
          </p:cNvSpPr>
          <p:nvPr>
            <p:ph type="sldNum" sz="quarter" idx="12"/>
          </p:nvPr>
        </p:nvSpPr>
        <p:spPr/>
        <p:txBody>
          <a:bodyPr/>
          <a:lstStyle/>
          <a:p>
            <a:fld id="{7AE184E0-0BD4-4705-A12B-9B71DDE63301}" type="slidenum">
              <a:rPr lang="en-GB" noProof="0" smtClean="0"/>
              <a:t>81</a:t>
            </a:fld>
            <a:endParaRPr lang="en-GB" noProof="0" dirty="0"/>
          </a:p>
        </p:txBody>
      </p:sp>
      <p:sp>
        <p:nvSpPr>
          <p:cNvPr id="5" name="Content Placeholder 4">
            <a:extLst>
              <a:ext uri="{FF2B5EF4-FFF2-40B4-BE49-F238E27FC236}">
                <a16:creationId xmlns:a16="http://schemas.microsoft.com/office/drawing/2014/main" id="{2BC94FED-069C-4C3E-B11A-0365E8EB976B}"/>
              </a:ext>
            </a:extLst>
          </p:cNvPr>
          <p:cNvSpPr>
            <a:spLocks noGrp="1"/>
          </p:cNvSpPr>
          <p:nvPr>
            <p:ph idx="13"/>
          </p:nvPr>
        </p:nvSpPr>
        <p:spPr/>
        <p:txBody>
          <a:bodyPr/>
          <a:lstStyle/>
          <a:p>
            <a:endParaRPr lang="nl-BE"/>
          </a:p>
        </p:txBody>
      </p:sp>
      <p:sp>
        <p:nvSpPr>
          <p:cNvPr id="6" name="Content Placeholder 2">
            <a:extLst>
              <a:ext uri="{FF2B5EF4-FFF2-40B4-BE49-F238E27FC236}">
                <a16:creationId xmlns:a16="http://schemas.microsoft.com/office/drawing/2014/main" id="{A5DE312C-065F-42AF-B20B-65E025F3551D}"/>
              </a:ext>
            </a:extLst>
          </p:cNvPr>
          <p:cNvSpPr txBox="1">
            <a:spLocks/>
          </p:cNvSpPr>
          <p:nvPr/>
        </p:nvSpPr>
        <p:spPr>
          <a:xfrm>
            <a:off x="411208" y="6774744"/>
            <a:ext cx="8012702" cy="2140390"/>
          </a:xfrm>
          <a:prstGeom prst="rect">
            <a:avLst/>
          </a:prstGeom>
        </p:spPr>
        <p:txBody>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97200" lvl="1" indent="0">
              <a:buNone/>
            </a:pPr>
            <a:r>
              <a:rPr lang="nl-BE" sz="2800" dirty="0">
                <a:solidFill>
                  <a:srgbClr val="003366"/>
                </a:solidFill>
              </a:rPr>
              <a:t>t= 2.17 </a:t>
            </a:r>
            <a:r>
              <a:rPr lang="nl-BE" sz="2800" dirty="0">
                <a:solidFill>
                  <a:srgbClr val="003366"/>
                </a:solidFill>
                <a:sym typeface="Wingdings" panose="05000000000000000000" pitchFamily="2" charset="2"/>
              </a:rPr>
              <a:t>met </a:t>
            </a:r>
            <a:r>
              <a:rPr lang="nl-BE" sz="2800" dirty="0" err="1">
                <a:solidFill>
                  <a:srgbClr val="003366"/>
                </a:solidFill>
                <a:sym typeface="Wingdings" panose="05000000000000000000" pitchFamily="2" charset="2"/>
              </a:rPr>
              <a:t>df</a:t>
            </a:r>
            <a:r>
              <a:rPr lang="nl-BE" sz="2800" dirty="0">
                <a:solidFill>
                  <a:srgbClr val="003366"/>
                </a:solidFill>
                <a:sym typeface="Wingdings" panose="05000000000000000000" pitchFamily="2" charset="2"/>
              </a:rPr>
              <a:t> = 188</a:t>
            </a:r>
          </a:p>
          <a:p>
            <a:pPr marL="97200" lvl="1" indent="0">
              <a:buNone/>
            </a:pPr>
            <a:r>
              <a:rPr lang="nl-BE" sz="2800" dirty="0">
                <a:solidFill>
                  <a:srgbClr val="003366"/>
                </a:solidFill>
                <a:sym typeface="Wingdings" panose="05000000000000000000" pitchFamily="2" charset="2"/>
              </a:rPr>
              <a:t>p &lt; .02</a:t>
            </a:r>
          </a:p>
          <a:p>
            <a:pPr marL="97200" lvl="1" indent="0">
              <a:buNone/>
            </a:pPr>
            <a:endParaRPr lang="nl-BE" sz="2800" dirty="0">
              <a:solidFill>
                <a:srgbClr val="003366"/>
              </a:solidFill>
            </a:endParaRPr>
          </a:p>
          <a:p>
            <a:pPr marL="97200" lvl="1" indent="0">
              <a:buNone/>
            </a:pPr>
            <a:endParaRPr lang="nl-BE" sz="2800" dirty="0">
              <a:solidFill>
                <a:srgbClr val="003366"/>
              </a:solidFill>
            </a:endParaRPr>
          </a:p>
        </p:txBody>
      </p:sp>
      <p:pic>
        <p:nvPicPr>
          <p:cNvPr id="7" name="Picture 6">
            <a:extLst>
              <a:ext uri="{FF2B5EF4-FFF2-40B4-BE49-F238E27FC236}">
                <a16:creationId xmlns:a16="http://schemas.microsoft.com/office/drawing/2014/main" id="{83B901F4-E9CC-415A-9CF2-31FE9D1282C6}"/>
              </a:ext>
            </a:extLst>
          </p:cNvPr>
          <p:cNvPicPr>
            <a:picLocks noChangeAspect="1"/>
          </p:cNvPicPr>
          <p:nvPr/>
        </p:nvPicPr>
        <p:blipFill>
          <a:blip r:embed="rId3"/>
          <a:stretch>
            <a:fillRect/>
          </a:stretch>
        </p:blipFill>
        <p:spPr>
          <a:xfrm>
            <a:off x="6138934" y="1816273"/>
            <a:ext cx="10972800" cy="2800350"/>
          </a:xfrm>
          <a:prstGeom prst="rect">
            <a:avLst/>
          </a:prstGeom>
        </p:spPr>
      </p:pic>
      <p:pic>
        <p:nvPicPr>
          <p:cNvPr id="8" name="Picture 7">
            <a:extLst>
              <a:ext uri="{FF2B5EF4-FFF2-40B4-BE49-F238E27FC236}">
                <a16:creationId xmlns:a16="http://schemas.microsoft.com/office/drawing/2014/main" id="{6470D120-F02F-4166-848A-A45891821B51}"/>
              </a:ext>
            </a:extLst>
          </p:cNvPr>
          <p:cNvPicPr>
            <a:picLocks noChangeAspect="1"/>
          </p:cNvPicPr>
          <p:nvPr/>
        </p:nvPicPr>
        <p:blipFill>
          <a:blip r:embed="rId4"/>
          <a:stretch>
            <a:fillRect/>
          </a:stretch>
        </p:blipFill>
        <p:spPr>
          <a:xfrm>
            <a:off x="6277999" y="4851220"/>
            <a:ext cx="10991850" cy="2943225"/>
          </a:xfrm>
          <a:prstGeom prst="rect">
            <a:avLst/>
          </a:prstGeom>
        </p:spPr>
      </p:pic>
      <p:sp>
        <p:nvSpPr>
          <p:cNvPr id="9" name="Star: 5 Points 8">
            <a:extLst>
              <a:ext uri="{FF2B5EF4-FFF2-40B4-BE49-F238E27FC236}">
                <a16:creationId xmlns:a16="http://schemas.microsoft.com/office/drawing/2014/main" id="{B329260D-4308-46F4-9D79-FBB8978DD2FF}"/>
              </a:ext>
            </a:extLst>
          </p:cNvPr>
          <p:cNvSpPr/>
          <p:nvPr/>
        </p:nvSpPr>
        <p:spPr>
          <a:xfrm>
            <a:off x="12398994" y="5937336"/>
            <a:ext cx="157163" cy="193762"/>
          </a:xfrm>
          <a:prstGeom prst="star5">
            <a:avLst/>
          </a:prstGeom>
          <a:solidFill>
            <a:srgbClr val="FF0000"/>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47957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AC04-6983-4B3B-A3AE-98007C50E878}"/>
              </a:ext>
            </a:extLst>
          </p:cNvPr>
          <p:cNvSpPr>
            <a:spLocks noGrp="1"/>
          </p:cNvSpPr>
          <p:nvPr>
            <p:ph type="title"/>
          </p:nvPr>
        </p:nvSpPr>
        <p:spPr>
          <a:solidFill>
            <a:srgbClr val="80C0E0"/>
          </a:solidFill>
        </p:spPr>
        <p:txBody>
          <a:bodyPr/>
          <a:lstStyle/>
          <a:p>
            <a:r>
              <a:rPr lang="nl-BE" dirty="0"/>
              <a:t>Voorbeeld statistisch toetsen (t-verdeling)</a:t>
            </a:r>
          </a:p>
        </p:txBody>
      </p:sp>
      <p:sp>
        <p:nvSpPr>
          <p:cNvPr id="3" name="Content Placeholder 2">
            <a:extLst>
              <a:ext uri="{FF2B5EF4-FFF2-40B4-BE49-F238E27FC236}">
                <a16:creationId xmlns:a16="http://schemas.microsoft.com/office/drawing/2014/main" id="{F532D6E2-E76C-4DAC-9C7A-F47F61CBB939}"/>
              </a:ext>
            </a:extLst>
          </p:cNvPr>
          <p:cNvSpPr>
            <a:spLocks noGrp="1"/>
          </p:cNvSpPr>
          <p:nvPr>
            <p:ph idx="1"/>
          </p:nvPr>
        </p:nvSpPr>
        <p:spPr>
          <a:xfrm>
            <a:off x="225469" y="1816273"/>
            <a:ext cx="12133219" cy="7640878"/>
          </a:xfrm>
          <a:solidFill>
            <a:schemeClr val="bg1"/>
          </a:solidFill>
        </p:spPr>
        <p:txBody>
          <a:bodyPr>
            <a:normAutofit/>
          </a:bodyPr>
          <a:lstStyle/>
          <a:p>
            <a:r>
              <a:rPr lang="nl-BE" b="1" dirty="0"/>
              <a:t>Stap D: Overschrijdingskans bepalen</a:t>
            </a:r>
          </a:p>
          <a:p>
            <a:pPr lvl="1"/>
            <a:r>
              <a:rPr lang="nl-BE" dirty="0"/>
              <a:t>P(t </a:t>
            </a:r>
            <a:r>
              <a:rPr lang="nl-BE" u="sng" dirty="0"/>
              <a:t>&gt;</a:t>
            </a:r>
            <a:r>
              <a:rPr lang="nl-BE" dirty="0"/>
              <a:t> 2,17 </a:t>
            </a:r>
            <a:r>
              <a:rPr lang="nl-BE" dirty="0">
                <a:sym typeface="Symbol" panose="05050102010706020507" pitchFamily="18" charset="2"/>
              </a:rPr>
              <a:t> </a:t>
            </a:r>
            <a:r>
              <a:rPr lang="nl-BE" altLang="nl-BE" dirty="0"/>
              <a:t>H</a:t>
            </a:r>
            <a:r>
              <a:rPr lang="nl-BE" altLang="nl-BE" baseline="-25000" dirty="0"/>
              <a:t>0</a:t>
            </a:r>
            <a:r>
              <a:rPr lang="nl-BE" dirty="0">
                <a:sym typeface="Symbol" panose="05050102010706020507" pitchFamily="18" charset="2"/>
              </a:rPr>
              <a:t> is </a:t>
            </a:r>
            <a:r>
              <a:rPr lang="nl-BE" dirty="0" err="1">
                <a:sym typeface="Symbol" panose="05050102010706020507" pitchFamily="18" charset="2"/>
              </a:rPr>
              <a:t>true</a:t>
            </a:r>
            <a:r>
              <a:rPr lang="nl-BE" dirty="0">
                <a:sym typeface="Symbol" panose="05050102010706020507" pitchFamily="18" charset="2"/>
              </a:rPr>
              <a:t>) bij </a:t>
            </a:r>
            <a:r>
              <a:rPr lang="nl-BE" dirty="0" err="1">
                <a:sym typeface="Symbol" panose="05050102010706020507" pitchFamily="18" charset="2"/>
              </a:rPr>
              <a:t>df</a:t>
            </a:r>
            <a:r>
              <a:rPr lang="nl-BE" dirty="0">
                <a:sym typeface="Symbol" panose="05050102010706020507" pitchFamily="18" charset="2"/>
              </a:rPr>
              <a:t> = 188: p&lt;.02</a:t>
            </a:r>
          </a:p>
          <a:p>
            <a:pPr lvl="1"/>
            <a:r>
              <a:rPr lang="nl-BE" dirty="0">
                <a:sym typeface="Symbol" panose="05050102010706020507" pitchFamily="18" charset="2"/>
              </a:rPr>
              <a:t>Maar tweezijdig toetsen, dus p&lt; 2 * .02 </a:t>
            </a:r>
            <a:r>
              <a:rPr lang="nl-BE" dirty="0">
                <a:sym typeface="Wingdings" panose="05000000000000000000" pitchFamily="2" charset="2"/>
              </a:rPr>
              <a:t> p = </a:t>
            </a:r>
            <a:r>
              <a:rPr lang="nl-BE" dirty="0">
                <a:sym typeface="Symbol" panose="05050102010706020507" pitchFamily="18" charset="2"/>
              </a:rPr>
              <a:t>.04</a:t>
            </a:r>
          </a:p>
          <a:p>
            <a:pPr lvl="1"/>
            <a:endParaRPr lang="nl-BE" dirty="0">
              <a:sym typeface="Symbol" panose="05050102010706020507" pitchFamily="18" charset="2"/>
            </a:endParaRPr>
          </a:p>
          <a:p>
            <a:r>
              <a:rPr lang="nl-BE" dirty="0">
                <a:sym typeface="Symbol" panose="05050102010706020507" pitchFamily="18" charset="2"/>
              </a:rPr>
              <a:t>Conclusie </a:t>
            </a:r>
          </a:p>
          <a:p>
            <a:pPr lvl="1"/>
            <a:r>
              <a:rPr lang="nl-BE" dirty="0">
                <a:sym typeface="Symbol" panose="05050102010706020507" pitchFamily="18" charset="2"/>
              </a:rPr>
              <a:t>Het gemiddelde levenstevredenheid in de populatie is 6,9 maar bij een steekproef CW studenten 7,2.</a:t>
            </a:r>
          </a:p>
          <a:p>
            <a:pPr lvl="1"/>
            <a:r>
              <a:rPr lang="nl-BE" dirty="0">
                <a:sym typeface="Symbol" panose="05050102010706020507" pitchFamily="18" charset="2"/>
              </a:rPr>
              <a:t> Op basis van de steekproef CW studenten blijkt dat CW studenten significant meer levenstevredenheid hebben dan de populatie, t(188)= 2.17, p &lt;.05.</a:t>
            </a:r>
            <a:endParaRPr lang="nl-BE" dirty="0"/>
          </a:p>
        </p:txBody>
      </p:sp>
      <p:sp>
        <p:nvSpPr>
          <p:cNvPr id="4" name="Slide Number Placeholder 3">
            <a:extLst>
              <a:ext uri="{FF2B5EF4-FFF2-40B4-BE49-F238E27FC236}">
                <a16:creationId xmlns:a16="http://schemas.microsoft.com/office/drawing/2014/main" id="{14E18DA6-EC84-4AC0-A856-687486B3FEF1}"/>
              </a:ext>
            </a:extLst>
          </p:cNvPr>
          <p:cNvSpPr>
            <a:spLocks noGrp="1"/>
          </p:cNvSpPr>
          <p:nvPr>
            <p:ph type="sldNum" sz="quarter" idx="12"/>
          </p:nvPr>
        </p:nvSpPr>
        <p:spPr/>
        <p:txBody>
          <a:bodyPr/>
          <a:lstStyle/>
          <a:p>
            <a:fld id="{7AE184E0-0BD4-4705-A12B-9B71DDE63301}" type="slidenum">
              <a:rPr lang="en-GB" noProof="0" smtClean="0"/>
              <a:t>82</a:t>
            </a:fld>
            <a:endParaRPr lang="en-GB" noProof="0" dirty="0"/>
          </a:p>
        </p:txBody>
      </p:sp>
      <p:grpSp>
        <p:nvGrpSpPr>
          <p:cNvPr id="10" name="Group 9">
            <a:extLst>
              <a:ext uri="{FF2B5EF4-FFF2-40B4-BE49-F238E27FC236}">
                <a16:creationId xmlns:a16="http://schemas.microsoft.com/office/drawing/2014/main" id="{4A1DD29F-9AA3-43F9-ADD9-856BB96C29E7}"/>
              </a:ext>
            </a:extLst>
          </p:cNvPr>
          <p:cNvGrpSpPr/>
          <p:nvPr/>
        </p:nvGrpSpPr>
        <p:grpSpPr>
          <a:xfrm>
            <a:off x="14399210" y="2146900"/>
            <a:ext cx="1652250" cy="2249587"/>
            <a:chOff x="15199764" y="5248405"/>
            <a:chExt cx="1652250" cy="2249587"/>
          </a:xfrm>
          <a:solidFill>
            <a:schemeClr val="bg1"/>
          </a:solidFill>
        </p:grpSpPr>
        <p:pic>
          <p:nvPicPr>
            <p:cNvPr id="11" name="Picture 10">
              <a:extLst>
                <a:ext uri="{FF2B5EF4-FFF2-40B4-BE49-F238E27FC236}">
                  <a16:creationId xmlns:a16="http://schemas.microsoft.com/office/drawing/2014/main" id="{C7FCDF6B-6524-4507-83AD-27BAA1089C78}"/>
                </a:ext>
              </a:extLst>
            </p:cNvPr>
            <p:cNvPicPr>
              <a:picLocks noChangeAspect="1"/>
            </p:cNvPicPr>
            <p:nvPr/>
          </p:nvPicPr>
          <p:blipFill>
            <a:blip r:embed="rId3"/>
            <a:stretch>
              <a:fillRect/>
            </a:stretch>
          </p:blipFill>
          <p:spPr>
            <a:xfrm>
              <a:off x="15517149" y="5248405"/>
              <a:ext cx="887401" cy="819665"/>
            </a:xfrm>
            <a:prstGeom prst="rect">
              <a:avLst/>
            </a:prstGeom>
            <a:grpFill/>
            <a:ln w="28575">
              <a:solidFill>
                <a:srgbClr val="008000"/>
              </a:solidFill>
            </a:ln>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75DB92-ADDE-408B-90FC-AA5E0D69ED1F}"/>
                    </a:ext>
                  </a:extLst>
                </p:cNvPr>
                <p:cNvSpPr txBox="1"/>
                <p:nvPr/>
              </p:nvSpPr>
              <p:spPr>
                <a:xfrm>
                  <a:off x="15199764" y="6106585"/>
                  <a:ext cx="1652250" cy="1391407"/>
                </a:xfrm>
                <a:prstGeom prst="rect">
                  <a:avLst/>
                </a:prstGeom>
                <a:grpFill/>
              </p:spPr>
              <p:txBody>
                <a:bodyPr wrap="square" rtlCol="0">
                  <a:spAutoFit/>
                </a:bodyPr>
                <a:lstStyle/>
                <a:p>
                  <a:pPr algn="ctr">
                    <a:lnSpc>
                      <a:spcPct val="120000"/>
                    </a:lnSpc>
                  </a:pPr>
                  <a:r>
                    <a:rPr lang="nl-BE" sz="1800" dirty="0">
                      <a:solidFill>
                        <a:srgbClr val="339933"/>
                      </a:solidFill>
                    </a:rPr>
                    <a:t>n = 189</a:t>
                  </a:r>
                  <a:endParaRPr lang="nl-BE" sz="1800" i="1" dirty="0">
                    <a:solidFill>
                      <a:srgbClr val="339933"/>
                    </a:solidFill>
                    <a:latin typeface="+mj-lt"/>
                  </a:endParaRPr>
                </a:p>
                <a:p>
                  <a:pPr algn="ctr">
                    <a:lnSpc>
                      <a:spcPct val="120000"/>
                    </a:lnSpc>
                  </a:pPr>
                  <a14:m>
                    <m:oMath xmlns:m="http://schemas.openxmlformats.org/officeDocument/2006/math">
                      <m:acc>
                        <m:accPr>
                          <m:chr m:val="̄"/>
                          <m:ctrlPr>
                            <a:rPr lang="nl-BE" sz="1800" i="1">
                              <a:solidFill>
                                <a:srgbClr val="339933"/>
                              </a:solidFill>
                              <a:latin typeface="Cambria Math" panose="02040503050406030204" pitchFamily="18" charset="0"/>
                            </a:rPr>
                          </m:ctrlPr>
                        </m:accPr>
                        <m:e>
                          <m:r>
                            <a:rPr lang="nl-BE" sz="1800" i="1">
                              <a:solidFill>
                                <a:srgbClr val="339933"/>
                              </a:solidFill>
                              <a:latin typeface="Cambria Math" panose="02040503050406030204" pitchFamily="18" charset="0"/>
                            </a:rPr>
                            <m:t>𝑥</m:t>
                          </m:r>
                        </m:e>
                      </m:acc>
                    </m:oMath>
                  </a14:m>
                  <a:r>
                    <a:rPr lang="nl-BE" sz="1800" dirty="0">
                      <a:solidFill>
                        <a:srgbClr val="339933"/>
                      </a:solidFill>
                      <a:latin typeface="+mj-lt"/>
                    </a:rPr>
                    <a:t> = 7.2</a:t>
                  </a:r>
                </a:p>
                <a:p>
                  <a:pPr algn="ctr">
                    <a:lnSpc>
                      <a:spcPct val="120000"/>
                    </a:lnSpc>
                  </a:pPr>
                  <a:r>
                    <a:rPr lang="nl-BE" sz="1800" dirty="0">
                      <a:solidFill>
                        <a:srgbClr val="339933"/>
                      </a:solidFill>
                      <a:latin typeface="+mj-lt"/>
                    </a:rPr>
                    <a:t>s = 1.9</a:t>
                  </a:r>
                </a:p>
                <a:p>
                  <a:pPr algn="ctr">
                    <a:lnSpc>
                      <a:spcPct val="120000"/>
                    </a:lnSpc>
                  </a:pPr>
                  <a:endParaRPr lang="nl-BE" sz="1800" dirty="0">
                    <a:latin typeface="+mj-lt"/>
                  </a:endParaRPr>
                </a:p>
              </p:txBody>
            </p:sp>
          </mc:Choice>
          <mc:Fallback xmlns="">
            <p:sp>
              <p:nvSpPr>
                <p:cNvPr id="14" name="TextBox 13">
                  <a:extLst>
                    <a:ext uri="{FF2B5EF4-FFF2-40B4-BE49-F238E27FC236}">
                      <a16:creationId xmlns:a16="http://schemas.microsoft.com/office/drawing/2014/main" id="{D675DB92-ADDE-408B-90FC-AA5E0D69ED1F}"/>
                    </a:ext>
                  </a:extLst>
                </p:cNvPr>
                <p:cNvSpPr txBox="1">
                  <a:spLocks noRot="1" noChangeAspect="1" noMove="1" noResize="1" noEditPoints="1" noAdjustHandles="1" noChangeArrowheads="1" noChangeShapeType="1" noTextEdit="1"/>
                </p:cNvSpPr>
                <p:nvPr/>
              </p:nvSpPr>
              <p:spPr>
                <a:xfrm>
                  <a:off x="15199764" y="6106585"/>
                  <a:ext cx="1652250" cy="1391407"/>
                </a:xfrm>
                <a:prstGeom prst="rect">
                  <a:avLst/>
                </a:prstGeom>
                <a:blipFill>
                  <a:blip r:embed="rId4"/>
                  <a:stretch>
                    <a:fillRect t="-439"/>
                  </a:stretch>
                </a:blipFill>
              </p:spPr>
              <p:txBody>
                <a:bodyPr/>
                <a:lstStyle/>
                <a:p>
                  <a:r>
                    <a:rPr lang="nl-BE">
                      <a:noFill/>
                    </a:rPr>
                    <a:t> </a:t>
                  </a:r>
                </a:p>
              </p:txBody>
            </p:sp>
          </mc:Fallback>
        </mc:AlternateContent>
      </p:grpSp>
    </p:spTree>
    <p:extLst>
      <p:ext uri="{BB962C8B-B14F-4D97-AF65-F5344CB8AC3E}">
        <p14:creationId xmlns:p14="http://schemas.microsoft.com/office/powerpoint/2010/main" val="62026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BE" dirty="0"/>
              <a:t>Representativiteit</a:t>
            </a:r>
          </a:p>
        </p:txBody>
      </p:sp>
      <p:sp>
        <p:nvSpPr>
          <p:cNvPr id="2" name="Tijdelijke aanduiding voor inhoud 1"/>
          <p:cNvSpPr>
            <a:spLocks noGrp="1"/>
          </p:cNvSpPr>
          <p:nvPr>
            <p:ph idx="1"/>
          </p:nvPr>
        </p:nvSpPr>
        <p:spPr/>
        <p:txBody>
          <a:bodyPr/>
          <a:lstStyle/>
          <a:p>
            <a:pPr>
              <a:buFont typeface="Arial" panose="020B0604020202020204" pitchFamily="34" charset="0"/>
              <a:buChar char="•"/>
            </a:pPr>
            <a:r>
              <a:rPr lang="nl-BE" dirty="0"/>
              <a:t>Populatiegegevens niet steeds beschikbaar</a:t>
            </a:r>
          </a:p>
          <a:p>
            <a:pPr marL="0" indent="0">
              <a:buNone/>
            </a:pPr>
            <a:r>
              <a:rPr lang="nl-BE" dirty="0"/>
              <a:t>	→ werken met </a:t>
            </a:r>
            <a:r>
              <a:rPr lang="nl-BE" b="1" dirty="0"/>
              <a:t>steekproeven</a:t>
            </a:r>
            <a:endParaRPr lang="nl-BE" dirty="0"/>
          </a:p>
          <a:p>
            <a:pPr>
              <a:buFont typeface="Arial" panose="020B0604020202020204" pitchFamily="34" charset="0"/>
              <a:buChar char="•"/>
            </a:pPr>
            <a:r>
              <a:rPr lang="nl-BE" dirty="0" err="1"/>
              <a:t>Inferentiële</a:t>
            </a:r>
            <a:r>
              <a:rPr lang="nl-BE" dirty="0"/>
              <a:t> statistiek gebruiken we om resultaten op basis van steekproeven te</a:t>
            </a:r>
            <a:r>
              <a:rPr lang="nl-BE" b="1" dirty="0"/>
              <a:t> veralgemenen </a:t>
            </a:r>
            <a:r>
              <a:rPr lang="nl-BE" dirty="0"/>
              <a:t>naar de populatie</a:t>
            </a:r>
          </a:p>
          <a:p>
            <a:pPr>
              <a:buFont typeface="Arial" panose="020B0604020202020204" pitchFamily="34" charset="0"/>
              <a:buChar char="•"/>
            </a:pPr>
            <a:r>
              <a:rPr lang="nl-BE" dirty="0"/>
              <a:t>Steekproef moet </a:t>
            </a:r>
            <a:r>
              <a:rPr lang="nl-BE" b="1" dirty="0"/>
              <a:t>representatief</a:t>
            </a:r>
            <a:r>
              <a:rPr lang="nl-BE" dirty="0"/>
              <a:t> zijn = de steekproef moet een zo goed mogelijke afspiegeling zijn van de populatie </a:t>
            </a:r>
            <a:r>
              <a:rPr lang="nl-BE" dirty="0">
                <a:sym typeface="Wingdings" pitchFamily="2" charset="2"/>
              </a:rPr>
              <a:t> eenheden random selecteren</a:t>
            </a:r>
            <a:endParaRPr lang="nl-BE" dirty="0"/>
          </a:p>
          <a:p>
            <a:endParaRPr lang="nl-BE" dirty="0"/>
          </a:p>
          <a:p>
            <a:endParaRPr lang="nl-BE" dirty="0"/>
          </a:p>
        </p:txBody>
      </p:sp>
      <p:sp>
        <p:nvSpPr>
          <p:cNvPr id="6" name="Tijdelijke aanduiding voor inhoud 5"/>
          <p:cNvSpPr>
            <a:spLocks noGrp="1"/>
          </p:cNvSpPr>
          <p:nvPr>
            <p:ph idx="13"/>
          </p:nvPr>
        </p:nvSpPr>
        <p:spPr/>
        <p:txBody>
          <a:bodyPr/>
          <a:lstStyle/>
          <a:p>
            <a:endParaRPr lang="nl-BE"/>
          </a:p>
        </p:txBody>
      </p:sp>
      <p:sp>
        <p:nvSpPr>
          <p:cNvPr id="4" name="Tijdelijke aanduiding voor dianummer 3"/>
          <p:cNvSpPr>
            <a:spLocks noGrp="1"/>
          </p:cNvSpPr>
          <p:nvPr>
            <p:ph type="sldNum" sz="quarter" idx="4294967295"/>
          </p:nvPr>
        </p:nvSpPr>
        <p:spPr>
          <a:xfrm>
            <a:off x="16436023" y="8957512"/>
            <a:ext cx="866775" cy="519113"/>
          </a:xfrm>
        </p:spPr>
        <p:txBody>
          <a:bodyPr/>
          <a:lstStyle/>
          <a:p>
            <a:fld id="{56CE82DE-68A7-A74A-B0B0-6B170D634B0A}" type="slidenum">
              <a:rPr lang="en-US" smtClean="0"/>
              <a:pPr/>
              <a:t>9</a:t>
            </a:fld>
            <a:endParaRPr lang="en-US" dirty="0"/>
          </a:p>
        </p:txBody>
      </p:sp>
      <p:pic>
        <p:nvPicPr>
          <p:cNvPr id="5" name="Afbeelding 4" descr="M1-4.gif"/>
          <p:cNvPicPr>
            <a:picLocks noChangeAspect="1"/>
          </p:cNvPicPr>
          <p:nvPr/>
        </p:nvPicPr>
        <p:blipFill>
          <a:blip r:embed="rId3" cstate="print"/>
          <a:stretch>
            <a:fillRect/>
          </a:stretch>
        </p:blipFill>
        <p:spPr>
          <a:xfrm>
            <a:off x="9588507" y="5361139"/>
            <a:ext cx="4233004" cy="3174753"/>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721" y="5753010"/>
            <a:ext cx="3892588" cy="4000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323743"/>
      </p:ext>
    </p:extLst>
  </p:cSld>
  <p:clrMapOvr>
    <a:masterClrMapping/>
  </p:clrMapOvr>
</p:sld>
</file>

<file path=ppt/theme/theme1.xml><?xml version="1.0" encoding="utf-8"?>
<a:theme xmlns:a="http://schemas.openxmlformats.org/drawingml/2006/main" name="Powerpoint_UGent_EN_P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E64C8"/>
          </a:solidFill>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20000"/>
          </a:lnSpc>
          <a:defRPr sz="2500" smtClean="0"/>
        </a:defPPr>
      </a:lstStyle>
    </a:txDef>
  </a:objectDefaults>
  <a:extraClrSchemeLst/>
  <a:extLst>
    <a:ext uri="{05A4C25C-085E-4340-85A3-A5531E510DB2}">
      <thm15:themeFamily xmlns:thm15="http://schemas.microsoft.com/office/thememl/2012/main" name="Presentation-UK-LW_1_0_13.potx" id="{3201E771-F791-46B7-8648-80514AB81F54}" vid="{1858D3B1-E83B-4AD4-AB74-FC64152F8D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Powerpoint_UGent_EN_PS</Template>
  <TotalTime>4446</TotalTime>
  <Words>5388</Words>
  <Application>Microsoft Office PowerPoint</Application>
  <PresentationFormat>Aangepast</PresentationFormat>
  <Paragraphs>868</Paragraphs>
  <Slides>82</Slides>
  <Notes>82</Notes>
  <HiddenSlides>0</HiddenSlides>
  <MMClips>1</MMClips>
  <ScaleCrop>false</ScaleCrop>
  <HeadingPairs>
    <vt:vector size="8" baseType="variant">
      <vt:variant>
        <vt:lpstr>Gebruikte lettertypen</vt:lpstr>
      </vt:variant>
      <vt:variant>
        <vt:i4>10</vt:i4>
      </vt:variant>
      <vt:variant>
        <vt:lpstr>Thema</vt:lpstr>
      </vt:variant>
      <vt:variant>
        <vt:i4>1</vt:i4>
      </vt:variant>
      <vt:variant>
        <vt:lpstr>Ingesloten OLE-bronprogramma's</vt:lpstr>
      </vt:variant>
      <vt:variant>
        <vt:i4>2</vt:i4>
      </vt:variant>
      <vt:variant>
        <vt:lpstr>Diatitels</vt:lpstr>
      </vt:variant>
      <vt:variant>
        <vt:i4>82</vt:i4>
      </vt:variant>
    </vt:vector>
  </HeadingPairs>
  <TitlesOfParts>
    <vt:vector size="95" baseType="lpstr">
      <vt:lpstr>Arial</vt:lpstr>
      <vt:lpstr>Arial Narrow</vt:lpstr>
      <vt:lpstr>Calibri</vt:lpstr>
      <vt:lpstr>Cambria Math</vt:lpstr>
      <vt:lpstr>GreekC</vt:lpstr>
      <vt:lpstr>Lucida Grande</vt:lpstr>
      <vt:lpstr>Nunito Sans</vt:lpstr>
      <vt:lpstr>Symbol</vt:lpstr>
      <vt:lpstr>Verdana</vt:lpstr>
      <vt:lpstr>Wingdings</vt:lpstr>
      <vt:lpstr>Powerpoint_UGent_EN_PS</vt:lpstr>
      <vt:lpstr>Vergelijking</vt:lpstr>
      <vt:lpstr>Equation</vt:lpstr>
      <vt:lpstr>hst 2: Het ABC van de statistiek –  Inferentiële of inductieve statistiek </vt:lpstr>
      <vt:lpstr>Rechten en plichten</vt:lpstr>
      <vt:lpstr>Inhoud van de les</vt:lpstr>
      <vt:lpstr>Inhoudstafel</vt:lpstr>
      <vt:lpstr>Verschil beschrijvende – inductieve statistiek</vt:lpstr>
      <vt:lpstr>Inhoudstafel</vt:lpstr>
      <vt:lpstr>Representativiteit</vt:lpstr>
      <vt:lpstr>Representativiteit</vt:lpstr>
      <vt:lpstr>Representativiteit</vt:lpstr>
      <vt:lpstr>Representativiteit</vt:lpstr>
      <vt:lpstr>Representativiteit</vt:lpstr>
      <vt:lpstr>Inductieve/inferentiële statistiek</vt:lpstr>
      <vt:lpstr>Inhoudstafel</vt:lpstr>
      <vt:lpstr>1.2 Belang van de normale verdeling</vt:lpstr>
      <vt:lpstr>belang van de normale verdeling</vt:lpstr>
      <vt:lpstr>belang van de normale verdeling</vt:lpstr>
      <vt:lpstr>1.2 Belang van de normale verdeling</vt:lpstr>
      <vt:lpstr>belang van de normale verdeling</vt:lpstr>
      <vt:lpstr>belang van de normale verdeling</vt:lpstr>
      <vt:lpstr>belang van de normale verdeling</vt:lpstr>
      <vt:lpstr>PowerPoint-presentatie</vt:lpstr>
      <vt:lpstr>PowerPoint-presentatie</vt:lpstr>
      <vt:lpstr>Inferentiële statistiek: belang van de normale verdeling</vt:lpstr>
      <vt:lpstr>Inferentiële statistiek: belang van de normale verdeling</vt:lpstr>
      <vt:lpstr>Inferentiële statistiek: belang van de normale verdeling</vt:lpstr>
      <vt:lpstr>Inhoudstafel</vt:lpstr>
      <vt:lpstr>Steekproevenverdeling</vt:lpstr>
      <vt:lpstr>Steekproevenverdeling </vt:lpstr>
      <vt:lpstr>De verschillende verdelingen</vt:lpstr>
      <vt:lpstr>Steekproevenverdeling  </vt:lpstr>
      <vt:lpstr>Centrale limietstelling</vt:lpstr>
      <vt:lpstr>Centrale limietstelling</vt:lpstr>
      <vt:lpstr>Centrale limietstelling</vt:lpstr>
      <vt:lpstr>de centrale limietstelling</vt:lpstr>
      <vt:lpstr>Centrale limietstelling</vt:lpstr>
      <vt:lpstr>kansberekening</vt:lpstr>
      <vt:lpstr>Centrale limietstelling</vt:lpstr>
      <vt:lpstr>Inhoudstafel</vt:lpstr>
      <vt:lpstr>puntschatting</vt:lpstr>
      <vt:lpstr>intervalschatting</vt:lpstr>
      <vt:lpstr>Inhoudstafel</vt:lpstr>
      <vt:lpstr>Betrouwbaarheidsinterval: z-verdeling</vt:lpstr>
      <vt:lpstr>Betrouwbaarheidsinterval: z-verdeling</vt:lpstr>
      <vt:lpstr>Betrouwbaarheidsinterval: kenmerken</vt:lpstr>
      <vt:lpstr>betrouwbaarheidsinterval</vt:lpstr>
      <vt:lpstr>Inhoudstafel</vt:lpstr>
      <vt:lpstr>Betrouwbaarheidsinterval: t-verdeling</vt:lpstr>
      <vt:lpstr>PowerPoint-presentatie</vt:lpstr>
      <vt:lpstr>Betrouwbaarheidsinterval: t-verdeling</vt:lpstr>
      <vt:lpstr>Betrouwbaarheidsinterval: t-verdeling voorbeeld</vt:lpstr>
      <vt:lpstr>Inferentiële statistiek: punt- en intervalschatting</vt:lpstr>
      <vt:lpstr>Inhoudstafel</vt:lpstr>
      <vt:lpstr>statistische hypothesetoetsing</vt:lpstr>
      <vt:lpstr>statistische hypothesetoetsing: stappenplan</vt:lpstr>
      <vt:lpstr>voorbeeld</vt:lpstr>
      <vt:lpstr>statistische hypothesetoetsing: stappenplan</vt:lpstr>
      <vt:lpstr>statistische hypothesetoetsing: stappenplan</vt:lpstr>
      <vt:lpstr>statistische hypothesetoetsing: stappenplan</vt:lpstr>
      <vt:lpstr>statistische hypothesetoetsing</vt:lpstr>
      <vt:lpstr>statistische hypothesetoetsing</vt:lpstr>
      <vt:lpstr>statistische hypothesetoetsing</vt:lpstr>
      <vt:lpstr>statistische hypothesetoetsing: oefening plenair</vt:lpstr>
      <vt:lpstr>statistische hypothesetoetsing: oefening plenair</vt:lpstr>
      <vt:lpstr>statistische hypothesetoetsing: oefening plenair</vt:lpstr>
      <vt:lpstr>statistische hypothesetoetsing: oefening plenair</vt:lpstr>
      <vt:lpstr>statistische hypothesetoetsing: oefening plenair</vt:lpstr>
      <vt:lpstr>statistische hypothesetoetsing: oefening plenair</vt:lpstr>
      <vt:lpstr>statistische hypothesetoetsing: oefening plenair</vt:lpstr>
      <vt:lpstr>statistische hypothesetoetsing: oefening</vt:lpstr>
      <vt:lpstr>statistische hypothesetoetsing: oefening plenair</vt:lpstr>
      <vt:lpstr>statistische hypothesetoetsing: oefening plenair</vt:lpstr>
      <vt:lpstr>statistische hypothesetoetsing: oefening plenair</vt:lpstr>
      <vt:lpstr>Inhoudstafel</vt:lpstr>
      <vt:lpstr>effectgrootte</vt:lpstr>
      <vt:lpstr>Inhoudstafel</vt:lpstr>
      <vt:lpstr>Voorbeeld statistisch toetsen</vt:lpstr>
      <vt:lpstr>Voorbeeld statistisch toetsen (z-verdeling)</vt:lpstr>
      <vt:lpstr>Voorbeeld statistisch toetsen (z-verdeling)</vt:lpstr>
      <vt:lpstr>Voorbeeld statistisch toetsen</vt:lpstr>
      <vt:lpstr>Voorbeeld statistisch toetsen (t-verdeling)</vt:lpstr>
      <vt:lpstr>Voorbeeld statistisch toetsen (t-verdeling)</vt:lpstr>
      <vt:lpstr>Voorbeeld statistisch toetsen (t-verdeling)</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Ponnet</dc:creator>
  <cp:lastModifiedBy>Ann De Buck</cp:lastModifiedBy>
  <cp:revision>270</cp:revision>
  <cp:lastPrinted>2024-10-26T17:40:00Z</cp:lastPrinted>
  <dcterms:created xsi:type="dcterms:W3CDTF">2016-09-23T07:15:13Z</dcterms:created>
  <dcterms:modified xsi:type="dcterms:W3CDTF">2024-11-27T15:19:42Z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1.0</vt:lpwstr>
  </property>
  <property fmtid="{D5CDD505-2E9C-101B-9397-08002B2CF9AE}" pid="4" name="Date">
    <vt:filetime>2016-09-20T22:00:00Z</vt:filetime>
  </property>
  <property fmtid="{D5CDD505-2E9C-101B-9397-08002B2CF9AE}" pid="5" name="Build">
    <vt:i4>13</vt:i4>
  </property>
  <property fmtid="{D5CDD505-2E9C-101B-9397-08002B2CF9AE}" pid="6" name="Cmt 1">
    <vt:lpwstr>create</vt:lpwstr>
  </property>
  <property fmtid="{D5CDD505-2E9C-101B-9397-08002B2CF9AE}" pid="7" name="Cmt 2">
    <vt:lpwstr>1st draft</vt:lpwstr>
  </property>
  <property fmtid="{D5CDD505-2E9C-101B-9397-08002B2CF9AE}" pid="8" name="Cmt 3">
    <vt:lpwstr>Corporate splitt off</vt:lpwstr>
  </property>
  <property fmtid="{D5CDD505-2E9C-101B-9397-08002B2CF9AE}" pid="9" name="Cmt 4">
    <vt:lpwstr>2nd draft</vt:lpwstr>
  </property>
  <property fmtid="{D5CDD505-2E9C-101B-9397-08002B2CF9AE}" pid="10" name="Cmt 5">
    <vt:lpwstr>set text box and shape defaults</vt:lpwstr>
  </property>
  <property fmtid="{D5CDD505-2E9C-101B-9397-08002B2CF9AE}" pid="11" name="Cmt 6">
    <vt:lpwstr>end slide text acc. to letter</vt:lpwstr>
  </property>
  <property fmtid="{D5CDD505-2E9C-101B-9397-08002B2CF9AE}" pid="12" name="Cmt 7">
    <vt:lpwstr>logo opening slide sharpened</vt:lpwstr>
  </property>
  <property fmtid="{D5CDD505-2E9C-101B-9397-08002B2CF9AE}" pid="13" name="Cmt 8-9">
    <vt:lpwstr>comments 19-9-2016</vt:lpwstr>
  </property>
  <property fmtid="{D5CDD505-2E9C-101B-9397-08002B2CF9AE}" pid="14" name="Cmt 10">
    <vt:lpwstr>social media data redesigned</vt:lpwstr>
  </property>
  <property fmtid="{D5CDD505-2E9C-101B-9397-08002B2CF9AE}" pid="15" name="Cmt 11">
    <vt:lpwstr>Title Slide renamed to TitleSlide</vt:lpwstr>
  </property>
  <property fmtid="{D5CDD505-2E9C-101B-9397-08002B2CF9AE}" pid="16" name="Cmt 12">
    <vt:lpwstr>Title and text size</vt:lpwstr>
  </property>
  <property fmtid="{D5CDD505-2E9C-101B-9397-08002B2CF9AE}" pid="17" name="Cmt 13">
    <vt:lpwstr>socmed pictos &gt; normal view</vt:lpwstr>
  </property>
</Properties>
</file>